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DM Sans Medium"/>
      <p:regular r:id="rId24"/>
      <p:bold r:id="rId25"/>
      <p:italic r:id="rId26"/>
      <p:boldItalic r:id="rId27"/>
    </p:embeddedFont>
    <p:embeddedFont>
      <p:font typeface="Roboto"/>
      <p:regular r:id="rId28"/>
      <p:bold r:id="rId29"/>
      <p:italic r:id="rId30"/>
      <p:boldItalic r:id="rId31"/>
    </p:embeddedFont>
    <p:embeddedFont>
      <p:font typeface="Merriweather Light"/>
      <p:regular r:id="rId32"/>
      <p:bold r:id="rId33"/>
      <p:italic r:id="rId34"/>
      <p:boldItalic r:id="rId35"/>
    </p:embeddedFont>
    <p:embeddedFont>
      <p:font typeface="Merriweather"/>
      <p:regular r:id="rId36"/>
      <p:bold r:id="rId37"/>
      <p:italic r:id="rId38"/>
      <p:boldItalic r:id="rId39"/>
    </p:embeddedFont>
    <p:embeddedFont>
      <p:font typeface="DM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regular.fntdata"/><Relationship Id="rId20" Type="http://schemas.openxmlformats.org/officeDocument/2006/relationships/slide" Target="slides/slide15.xml"/><Relationship Id="rId42" Type="http://schemas.openxmlformats.org/officeDocument/2006/relationships/font" Target="fonts/DMSans-italic.fntdata"/><Relationship Id="rId41" Type="http://schemas.openxmlformats.org/officeDocument/2006/relationships/font" Target="fonts/DMSans-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DMSans-boldItalic.fntdata"/><Relationship Id="rId24" Type="http://schemas.openxmlformats.org/officeDocument/2006/relationships/font" Target="fonts/DMSansMedium-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DMSansMedium-italic.fntdata"/><Relationship Id="rId25" Type="http://schemas.openxmlformats.org/officeDocument/2006/relationships/font" Target="fonts/DMSansMedium-bold.fntdata"/><Relationship Id="rId28" Type="http://schemas.openxmlformats.org/officeDocument/2006/relationships/font" Target="fonts/Roboto-regular.fntdata"/><Relationship Id="rId27" Type="http://schemas.openxmlformats.org/officeDocument/2006/relationships/font" Target="fonts/DMSansMedium-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erriweatherLight-bold.fntdata"/><Relationship Id="rId10" Type="http://schemas.openxmlformats.org/officeDocument/2006/relationships/slide" Target="slides/slide5.xml"/><Relationship Id="rId32" Type="http://schemas.openxmlformats.org/officeDocument/2006/relationships/font" Target="fonts/MerriweatherLight-regular.fntdata"/><Relationship Id="rId13" Type="http://schemas.openxmlformats.org/officeDocument/2006/relationships/slide" Target="slides/slide8.xml"/><Relationship Id="rId35" Type="http://schemas.openxmlformats.org/officeDocument/2006/relationships/font" Target="fonts/MerriweatherLight-boldItalic.fntdata"/><Relationship Id="rId12" Type="http://schemas.openxmlformats.org/officeDocument/2006/relationships/slide" Target="slides/slide7.xml"/><Relationship Id="rId34" Type="http://schemas.openxmlformats.org/officeDocument/2006/relationships/font" Target="fonts/MerriweatherLight-italic.fntdata"/><Relationship Id="rId15" Type="http://schemas.openxmlformats.org/officeDocument/2006/relationships/slide" Target="slides/slide10.xml"/><Relationship Id="rId37" Type="http://schemas.openxmlformats.org/officeDocument/2006/relationships/font" Target="fonts/Merriweather-bold.fntdata"/><Relationship Id="rId14" Type="http://schemas.openxmlformats.org/officeDocument/2006/relationships/slide" Target="slides/slide9.xml"/><Relationship Id="rId36" Type="http://schemas.openxmlformats.org/officeDocument/2006/relationships/font" Target="fonts/Merriweather-regular.fntdata"/><Relationship Id="rId17" Type="http://schemas.openxmlformats.org/officeDocument/2006/relationships/slide" Target="slides/slide12.xml"/><Relationship Id="rId39" Type="http://schemas.openxmlformats.org/officeDocument/2006/relationships/font" Target="fonts/Merriweather-boldItalic.fntdata"/><Relationship Id="rId16" Type="http://schemas.openxmlformats.org/officeDocument/2006/relationships/slide" Target="slides/slide11.xml"/><Relationship Id="rId38" Type="http://schemas.openxmlformats.org/officeDocument/2006/relationships/font" Target="fonts/Merriweather-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datasets/meirnizri/covid19-datase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1b16a28703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1b16a28703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1efd7d5b9b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31efd7d5b9b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1efd7d5b9b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1efd7d5b9b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1efd7d5b9b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1efd7d5b9b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1efd7d5b9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1efd7d5b9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1efd7d5b9b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1efd7d5b9b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1b16a28703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1b16a28703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1c2a5df8f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1c2a5df8f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1efd7d5b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31efd7d5b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31b16a2870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31b16a2870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1b16a28703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1b16a28703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b16a28703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1b16a28703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1b16a28703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1b16a28703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8F8F8"/>
                </a:highlight>
                <a:latin typeface="Roboto"/>
                <a:ea typeface="Roboto"/>
                <a:cs typeface="Roboto"/>
                <a:sym typeface="Roboto"/>
              </a:rPr>
              <a:t>As part of an ongoing partnership with the Census Bureau, the National Center for Health Statistics (NCHS) recently added questions to assess the prevalence of post-COVID-19 conditions (long COVID), on the experimental Household Pulse Survey. This 20-minute online survey was designed to complement the ability of the federal statistical system to rapidly respond and provide relevant information about the impact of the coronavirus pandemic in the U.S. Data collection began on April 23, 2020.</a:t>
            </a:r>
            <a:endParaRPr sz="1200">
              <a:solidFill>
                <a:schemeClr val="dk1"/>
              </a:solidFill>
              <a:highlight>
                <a:srgbClr val="F8F8F8"/>
              </a:highlight>
              <a:latin typeface="Roboto"/>
              <a:ea typeface="Roboto"/>
              <a:cs typeface="Roboto"/>
              <a:sym typeface="Roboto"/>
            </a:endParaRPr>
          </a:p>
          <a:p>
            <a:pPr indent="0" lvl="0" marL="0" rtl="0" algn="l">
              <a:spcBef>
                <a:spcPts val="0"/>
              </a:spcBef>
              <a:spcAft>
                <a:spcPts val="0"/>
              </a:spcAft>
              <a:buNone/>
            </a:pPr>
            <a:r>
              <a:t/>
            </a:r>
            <a:endParaRPr sz="1200">
              <a:solidFill>
                <a:schemeClr val="dk1"/>
              </a:solidFill>
              <a:highlight>
                <a:srgbClr val="F8F8F8"/>
              </a:highlight>
              <a:latin typeface="Roboto"/>
              <a:ea typeface="Roboto"/>
              <a:cs typeface="Roboto"/>
              <a:sym typeface="Roboto"/>
            </a:endParaRPr>
          </a:p>
          <a:p>
            <a:pPr indent="0" lvl="0" marL="0" rtl="0" algn="l">
              <a:spcBef>
                <a:spcPts val="0"/>
              </a:spcBef>
              <a:spcAft>
                <a:spcPts val="0"/>
              </a:spcAft>
              <a:buNone/>
            </a:pPr>
            <a:r>
              <a:t/>
            </a:r>
            <a:endParaRPr sz="1200">
              <a:solidFill>
                <a:schemeClr val="dk1"/>
              </a:solidFill>
              <a:highlight>
                <a:srgbClr val="F8F8F8"/>
              </a:highlight>
              <a:latin typeface="Roboto"/>
              <a:ea typeface="Roboto"/>
              <a:cs typeface="Roboto"/>
              <a:sym typeface="Roboto"/>
            </a:endParaRPr>
          </a:p>
          <a:p>
            <a:pPr indent="0" lvl="0" marL="0" rtl="0" algn="l">
              <a:spcBef>
                <a:spcPts val="0"/>
              </a:spcBef>
              <a:spcAft>
                <a:spcPts val="1200"/>
              </a:spcAft>
              <a:buClr>
                <a:schemeClr val="dk1"/>
              </a:buClr>
              <a:buSzPts val="1100"/>
              <a:buFont typeface="Arial"/>
              <a:buNone/>
            </a:pPr>
            <a:r>
              <a:rPr lang="en" sz="1000">
                <a:solidFill>
                  <a:srgbClr val="005088"/>
                </a:solidFill>
                <a:latin typeface="DM Sans"/>
                <a:ea typeface="DM Sans"/>
                <a:cs typeface="DM Sans"/>
                <a:sym typeface="DM Sans"/>
              </a:rPr>
              <a:t>Link - </a:t>
            </a:r>
            <a:r>
              <a:rPr lang="en" sz="1000" u="sng">
                <a:solidFill>
                  <a:schemeClr val="dk1"/>
                </a:solidFill>
                <a:latin typeface="DM Sans"/>
                <a:ea typeface="DM Sans"/>
                <a:cs typeface="DM Sans"/>
                <a:sym typeface="DM Sans"/>
                <a:hlinkClick r:id="rId2">
                  <a:extLst>
                    <a:ext uri="{A12FA001-AC4F-418D-AE19-62706E023703}">
                      <ahyp:hlinkClr val="tx"/>
                    </a:ext>
                  </a:extLst>
                </a:hlinkClick>
              </a:rPr>
              <a:t>https://www.kaggle.com/datasets/meirnizri/covid19-dataset</a:t>
            </a:r>
            <a:r>
              <a:rPr lang="en" sz="1000">
                <a:solidFill>
                  <a:srgbClr val="005088"/>
                </a:solidFill>
                <a:latin typeface="DM Sans"/>
                <a:ea typeface="DM Sans"/>
                <a:cs typeface="DM Sans"/>
                <a:sym typeface="DM Sans"/>
              </a:rPr>
              <a:t>  </a:t>
            </a:r>
            <a:endParaRPr sz="1200">
              <a:solidFill>
                <a:schemeClr val="dk1"/>
              </a:solidFill>
              <a:highlight>
                <a:srgbClr val="F8F8F8"/>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1efd7d5b9b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1efd7d5b9b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1efd7d5b9b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1efd7d5b9b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-cleaned missing values</a:t>
            </a:r>
            <a:endParaRPr/>
          </a:p>
          <a:p>
            <a:pPr indent="0" lvl="0" marL="0" rtl="0" algn="l">
              <a:spcBef>
                <a:spcPts val="0"/>
              </a:spcBef>
              <a:spcAft>
                <a:spcPts val="0"/>
              </a:spcAft>
              <a:buNone/>
            </a:pPr>
            <a:r>
              <a:rPr lang="en"/>
              <a:t>- binary </a:t>
            </a:r>
            <a:r>
              <a:rPr lang="en"/>
              <a:t>classification</a:t>
            </a:r>
            <a:r>
              <a:rPr lang="en"/>
              <a:t> final: less than 4 </a:t>
            </a:r>
            <a:r>
              <a:rPr lang="en"/>
              <a:t>didn't</a:t>
            </a:r>
            <a:r>
              <a:rPr lang="en"/>
              <a:t> have covid, values greater than 4 had covid</a:t>
            </a:r>
            <a:endParaRPr/>
          </a:p>
          <a:p>
            <a:pPr indent="-298450" lvl="0" marL="457200" rtl="0" algn="l">
              <a:spcBef>
                <a:spcPts val="0"/>
              </a:spcBef>
              <a:spcAft>
                <a:spcPts val="0"/>
              </a:spcAft>
              <a:buSzPts val="1100"/>
              <a:buChar char="●"/>
            </a:pPr>
            <a:r>
              <a:rPr lang="en"/>
              <a:t>dropped duplicates, ensuring class balance was the same and that class proportions were even</a:t>
            </a:r>
            <a:endParaRPr/>
          </a:p>
          <a:p>
            <a:pPr indent="-298450" lvl="0" marL="457200" rtl="0" algn="l">
              <a:spcBef>
                <a:spcPts val="0"/>
              </a:spcBef>
              <a:spcAft>
                <a:spcPts val="0"/>
              </a:spcAft>
              <a:buSzPts val="1100"/>
              <a:buChar char="●"/>
            </a:pPr>
            <a:r>
              <a:rPr lang="en"/>
              <a:t>Univariate distribution - age distribution (age was the most important factor when determining mortality rate of COVID)</a:t>
            </a:r>
            <a:endParaRPr/>
          </a:p>
          <a:p>
            <a:pPr indent="-298450" lvl="0" marL="457200" rtl="0" algn="l">
              <a:spcBef>
                <a:spcPts val="0"/>
              </a:spcBef>
              <a:spcAft>
                <a:spcPts val="0"/>
              </a:spcAft>
              <a:buSzPts val="1100"/>
              <a:buChar char="●"/>
            </a:pPr>
            <a:r>
              <a:rPr lang="en"/>
              <a:t>Mortality rate by ICU and Intubation status - this was done because the two factors were strongly correlated</a:t>
            </a:r>
            <a:endParaRPr/>
          </a:p>
          <a:p>
            <a:pPr indent="-298450" lvl="0" marL="457200" rtl="0" algn="l">
              <a:spcBef>
                <a:spcPts val="0"/>
              </a:spcBef>
              <a:spcAft>
                <a:spcPts val="0"/>
              </a:spcAft>
              <a:buSzPts val="1100"/>
              <a:buChar char="●"/>
            </a:pPr>
            <a:r>
              <a:rPr lang="en"/>
              <a:t>Mortality rate over time and age group - wanted to see deciding factors, initial mortality rates were high ,dropped after end of 2020, start of 2021</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1efd7d5b9b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1efd7d5b9b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efd7d5b9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efd7d5b9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1c2a5df8f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1c2a5df8f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 name="Shape 50"/>
        <p:cNvGrpSpPr/>
        <p:nvPr/>
      </p:nvGrpSpPr>
      <p:grpSpPr>
        <a:xfrm>
          <a:off x="0" y="0"/>
          <a:ext cx="0" cy="0"/>
          <a:chOff x="0" y="0"/>
          <a:chExt cx="0" cy="0"/>
        </a:xfrm>
      </p:grpSpPr>
      <p:sp>
        <p:nvSpPr>
          <p:cNvPr id="51" name="Google Shape;51;p13"/>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52" name="Google Shape;5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54" name="Google Shape;54;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55" name="Google Shape;55;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56" name="Google Shape;56;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57" name="Google Shape;57;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58" name="Google Shape;58;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61" name="Google Shape;61;p14"/>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2" name="Google Shape;62;p14"/>
          <p:cNvSpPr/>
          <p:nvPr>
            <p:ph idx="2" type="pic"/>
          </p:nvPr>
        </p:nvSpPr>
        <p:spPr>
          <a:xfrm>
            <a:off x="4992024" y="1152775"/>
            <a:ext cx="3840300" cy="3416400"/>
          </a:xfrm>
          <a:prstGeom prst="rect">
            <a:avLst/>
          </a:prstGeom>
          <a:noFill/>
          <a:ln>
            <a:noFill/>
          </a:ln>
        </p:spPr>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64" name="Shape 64"/>
        <p:cNvGrpSpPr/>
        <p:nvPr/>
      </p:nvGrpSpPr>
      <p:grpSpPr>
        <a:xfrm>
          <a:off x="0" y="0"/>
          <a:ext cx="0" cy="0"/>
          <a:chOff x="0" y="0"/>
          <a:chExt cx="0" cy="0"/>
        </a:xfrm>
      </p:grpSpPr>
      <p:sp>
        <p:nvSpPr>
          <p:cNvPr id="65" name="Google Shape;6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5"/>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7" name="Google Shape;67;p15"/>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8" name="Google Shape;68;p15"/>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9" name="Google Shape;69;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70" name="Google Shape;70;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1" name="Shape 71"/>
        <p:cNvGrpSpPr/>
        <p:nvPr/>
      </p:nvGrpSpPr>
      <p:grpSpPr>
        <a:xfrm>
          <a:off x="0" y="0"/>
          <a:ext cx="0" cy="0"/>
          <a:chOff x="0" y="0"/>
          <a:chExt cx="0" cy="0"/>
        </a:xfrm>
      </p:grpSpPr>
      <p:sp>
        <p:nvSpPr>
          <p:cNvPr id="72" name="Google Shape;7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6"/>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4" name="Google Shape;74;p16"/>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5" name="Google Shape;75;p16"/>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 name="Google Shape;76;p16"/>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7" name="Google Shape;77;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78" name="Google Shape;78;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79" name="Google Shape;79;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0" name="Shape 80"/>
        <p:cNvGrpSpPr/>
        <p:nvPr/>
      </p:nvGrpSpPr>
      <p:grpSpPr>
        <a:xfrm>
          <a:off x="0" y="0"/>
          <a:ext cx="0" cy="0"/>
          <a:chOff x="0" y="0"/>
          <a:chExt cx="0" cy="0"/>
        </a:xfrm>
      </p:grpSpPr>
      <p:sp>
        <p:nvSpPr>
          <p:cNvPr id="81" name="Google Shape;8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3" name="Google Shape;83;p17"/>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 name="Google Shape;84;p17"/>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 name="Google Shape;85;p17"/>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6" name="Google Shape;86;p17"/>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7" name="Google Shape;87;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8" name="Google Shape;88;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9" name="Google Shape;89;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0" name="Google Shape;90;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93" name="Google Shape;93;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7" name="Google Shape;97;p19"/>
          <p:cNvSpPr/>
          <p:nvPr>
            <p:ph idx="2" type="pic"/>
          </p:nvPr>
        </p:nvSpPr>
        <p:spPr>
          <a:xfrm>
            <a:off x="4804825" y="1133300"/>
            <a:ext cx="4027500" cy="2392800"/>
          </a:xfrm>
          <a:prstGeom prst="rect">
            <a:avLst/>
          </a:prstGeom>
          <a:noFill/>
          <a:ln>
            <a:noFill/>
          </a:ln>
        </p:spPr>
      </p:sp>
      <p:sp>
        <p:nvSpPr>
          <p:cNvPr id="98" name="Google Shape;98;p19"/>
          <p:cNvSpPr/>
          <p:nvPr>
            <p:ph idx="3" type="pic"/>
          </p:nvPr>
        </p:nvSpPr>
        <p:spPr>
          <a:xfrm>
            <a:off x="311725" y="1133300"/>
            <a:ext cx="4027500" cy="2392800"/>
          </a:xfrm>
          <a:prstGeom prst="rect">
            <a:avLst/>
          </a:prstGeom>
          <a:noFill/>
          <a:ln>
            <a:noFill/>
          </a:ln>
        </p:spPr>
      </p:sp>
      <p:sp>
        <p:nvSpPr>
          <p:cNvPr id="99" name="Google Shape;99;p19"/>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02" name="Google Shape;102;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03" name="Google Shape;103;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04" name="Shape 104"/>
        <p:cNvGrpSpPr/>
        <p:nvPr/>
      </p:nvGrpSpPr>
      <p:grpSpPr>
        <a:xfrm>
          <a:off x="0" y="0"/>
          <a:ext cx="0" cy="0"/>
          <a:chOff x="0" y="0"/>
          <a:chExt cx="0" cy="0"/>
        </a:xfrm>
      </p:grpSpPr>
      <p:sp>
        <p:nvSpPr>
          <p:cNvPr id="105" name="Google Shape;105;p20"/>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0"/>
          <p:cNvSpPr/>
          <p:nvPr>
            <p:ph idx="2" type="pic"/>
          </p:nvPr>
        </p:nvSpPr>
        <p:spPr>
          <a:xfrm>
            <a:off x="6205225" y="1128325"/>
            <a:ext cx="2627100" cy="2273100"/>
          </a:xfrm>
          <a:prstGeom prst="rect">
            <a:avLst/>
          </a:prstGeom>
          <a:noFill/>
          <a:ln>
            <a:noFill/>
          </a:ln>
        </p:spPr>
      </p:sp>
      <p:sp>
        <p:nvSpPr>
          <p:cNvPr id="107" name="Google Shape;107;p20"/>
          <p:cNvSpPr/>
          <p:nvPr>
            <p:ph idx="3" type="pic"/>
          </p:nvPr>
        </p:nvSpPr>
        <p:spPr>
          <a:xfrm>
            <a:off x="311725" y="1128325"/>
            <a:ext cx="2627100" cy="2273100"/>
          </a:xfrm>
          <a:prstGeom prst="rect">
            <a:avLst/>
          </a:prstGeom>
          <a:noFill/>
          <a:ln>
            <a:noFill/>
          </a:ln>
        </p:spPr>
      </p:sp>
      <p:sp>
        <p:nvSpPr>
          <p:cNvPr id="108" name="Google Shape;108;p20"/>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 name="Google Shape;109;p20"/>
          <p:cNvSpPr/>
          <p:nvPr>
            <p:ph idx="5" type="pic"/>
          </p:nvPr>
        </p:nvSpPr>
        <p:spPr>
          <a:xfrm>
            <a:off x="3255250" y="1128325"/>
            <a:ext cx="2627100" cy="2273100"/>
          </a:xfrm>
          <a:prstGeom prst="rect">
            <a:avLst/>
          </a:prstGeom>
          <a:noFill/>
          <a:ln>
            <a:noFill/>
          </a:ln>
        </p:spPr>
      </p:sp>
      <p:sp>
        <p:nvSpPr>
          <p:cNvPr id="110" name="Google Shape;110;p20"/>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 name="Google Shape;11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13" name="Google Shape;113;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14" name="Google Shape;114;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15" name="Google Shape;115;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16" name="Shape 116"/>
        <p:cNvGrpSpPr/>
        <p:nvPr/>
      </p:nvGrpSpPr>
      <p:grpSpPr>
        <a:xfrm>
          <a:off x="0" y="0"/>
          <a:ext cx="0" cy="0"/>
          <a:chOff x="0" y="0"/>
          <a:chExt cx="0" cy="0"/>
        </a:xfrm>
      </p:grpSpPr>
      <p:sp>
        <p:nvSpPr>
          <p:cNvPr id="117" name="Google Shape;117;p21"/>
          <p:cNvSpPr/>
          <p:nvPr>
            <p:ph idx="2" type="pic"/>
          </p:nvPr>
        </p:nvSpPr>
        <p:spPr>
          <a:xfrm>
            <a:off x="311700" y="445025"/>
            <a:ext cx="8520600" cy="4218300"/>
          </a:xfrm>
          <a:prstGeom prst="rect">
            <a:avLst/>
          </a:prstGeom>
          <a:noFill/>
          <a:ln>
            <a:noFill/>
          </a:ln>
        </p:spPr>
      </p:sp>
      <p:sp>
        <p:nvSpPr>
          <p:cNvPr id="118" name="Google Shape;11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19" name="Shape 119"/>
        <p:cNvGrpSpPr/>
        <p:nvPr/>
      </p:nvGrpSpPr>
      <p:grpSpPr>
        <a:xfrm>
          <a:off x="0" y="0"/>
          <a:ext cx="0" cy="0"/>
          <a:chOff x="0" y="0"/>
          <a:chExt cx="0" cy="0"/>
        </a:xfrm>
      </p:grpSpPr>
      <p:sp>
        <p:nvSpPr>
          <p:cNvPr id="120" name="Google Shape;120;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ph idx="2" type="pic"/>
          </p:nvPr>
        </p:nvSpPr>
        <p:spPr>
          <a:xfrm>
            <a:off x="3389600" y="118913"/>
            <a:ext cx="1643700" cy="1535100"/>
          </a:xfrm>
          <a:prstGeom prst="rect">
            <a:avLst/>
          </a:prstGeom>
          <a:noFill/>
          <a:ln>
            <a:noFill/>
          </a:ln>
        </p:spPr>
      </p:sp>
      <p:sp>
        <p:nvSpPr>
          <p:cNvPr id="122" name="Google Shape;122;p22"/>
          <p:cNvSpPr/>
          <p:nvPr>
            <p:ph idx="3" type="pic"/>
          </p:nvPr>
        </p:nvSpPr>
        <p:spPr>
          <a:xfrm>
            <a:off x="5195935" y="118913"/>
            <a:ext cx="1643700" cy="1535100"/>
          </a:xfrm>
          <a:prstGeom prst="rect">
            <a:avLst/>
          </a:prstGeom>
          <a:noFill/>
          <a:ln>
            <a:noFill/>
          </a:ln>
        </p:spPr>
      </p:sp>
      <p:sp>
        <p:nvSpPr>
          <p:cNvPr id="123" name="Google Shape;123;p22"/>
          <p:cNvSpPr/>
          <p:nvPr>
            <p:ph idx="4" type="pic"/>
          </p:nvPr>
        </p:nvSpPr>
        <p:spPr>
          <a:xfrm>
            <a:off x="7002270" y="118913"/>
            <a:ext cx="1643700" cy="1535100"/>
          </a:xfrm>
          <a:prstGeom prst="rect">
            <a:avLst/>
          </a:prstGeom>
          <a:noFill/>
          <a:ln>
            <a:noFill/>
          </a:ln>
        </p:spPr>
      </p:sp>
      <p:sp>
        <p:nvSpPr>
          <p:cNvPr id="124" name="Google Shape;124;p22"/>
          <p:cNvSpPr/>
          <p:nvPr>
            <p:ph idx="5" type="pic"/>
          </p:nvPr>
        </p:nvSpPr>
        <p:spPr>
          <a:xfrm>
            <a:off x="3389588" y="1804212"/>
            <a:ext cx="1643700" cy="1535100"/>
          </a:xfrm>
          <a:prstGeom prst="rect">
            <a:avLst/>
          </a:prstGeom>
          <a:noFill/>
          <a:ln>
            <a:noFill/>
          </a:ln>
        </p:spPr>
      </p:sp>
      <p:sp>
        <p:nvSpPr>
          <p:cNvPr id="125" name="Google Shape;125;p22"/>
          <p:cNvSpPr/>
          <p:nvPr>
            <p:ph idx="6" type="pic"/>
          </p:nvPr>
        </p:nvSpPr>
        <p:spPr>
          <a:xfrm>
            <a:off x="5195922" y="1804212"/>
            <a:ext cx="1643700" cy="1535100"/>
          </a:xfrm>
          <a:prstGeom prst="rect">
            <a:avLst/>
          </a:prstGeom>
          <a:noFill/>
          <a:ln>
            <a:noFill/>
          </a:ln>
        </p:spPr>
      </p:sp>
      <p:sp>
        <p:nvSpPr>
          <p:cNvPr id="126" name="Google Shape;126;p22"/>
          <p:cNvSpPr/>
          <p:nvPr>
            <p:ph idx="7" type="pic"/>
          </p:nvPr>
        </p:nvSpPr>
        <p:spPr>
          <a:xfrm>
            <a:off x="7002257" y="1804212"/>
            <a:ext cx="1643700" cy="1535100"/>
          </a:xfrm>
          <a:prstGeom prst="rect">
            <a:avLst/>
          </a:prstGeom>
          <a:noFill/>
          <a:ln>
            <a:noFill/>
          </a:ln>
        </p:spPr>
      </p:sp>
      <p:sp>
        <p:nvSpPr>
          <p:cNvPr id="127" name="Google Shape;127;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28" name="Google Shape;128;p22"/>
          <p:cNvSpPr/>
          <p:nvPr>
            <p:ph idx="8" type="pic"/>
          </p:nvPr>
        </p:nvSpPr>
        <p:spPr>
          <a:xfrm>
            <a:off x="3389588" y="3489487"/>
            <a:ext cx="1643700" cy="1535100"/>
          </a:xfrm>
          <a:prstGeom prst="rect">
            <a:avLst/>
          </a:prstGeom>
          <a:noFill/>
          <a:ln>
            <a:noFill/>
          </a:ln>
        </p:spPr>
      </p:sp>
      <p:sp>
        <p:nvSpPr>
          <p:cNvPr id="129" name="Google Shape;129;p22"/>
          <p:cNvSpPr/>
          <p:nvPr>
            <p:ph idx="9" type="pic"/>
          </p:nvPr>
        </p:nvSpPr>
        <p:spPr>
          <a:xfrm>
            <a:off x="5195922" y="3489487"/>
            <a:ext cx="1643700" cy="1535100"/>
          </a:xfrm>
          <a:prstGeom prst="rect">
            <a:avLst/>
          </a:prstGeom>
          <a:noFill/>
          <a:ln>
            <a:noFill/>
          </a:ln>
        </p:spPr>
      </p:sp>
      <p:sp>
        <p:nvSpPr>
          <p:cNvPr id="130" name="Google Shape;130;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131" name="Shape 131"/>
        <p:cNvGrpSpPr/>
        <p:nvPr/>
      </p:nvGrpSpPr>
      <p:grpSpPr>
        <a:xfrm>
          <a:off x="0" y="0"/>
          <a:ext cx="0" cy="0"/>
          <a:chOff x="0" y="0"/>
          <a:chExt cx="0" cy="0"/>
        </a:xfrm>
      </p:grpSpPr>
      <p:sp>
        <p:nvSpPr>
          <p:cNvPr id="132" name="Google Shape;132;p23"/>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133" name="Google Shape;133;p23"/>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134" name="Google Shape;134;p23"/>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35" name="Google Shape;135;p23"/>
          <p:cNvSpPr/>
          <p:nvPr>
            <p:ph idx="3" type="pic"/>
          </p:nvPr>
        </p:nvSpPr>
        <p:spPr>
          <a:xfrm>
            <a:off x="4437578" y="2171250"/>
            <a:ext cx="4509600" cy="2775600"/>
          </a:xfrm>
          <a:prstGeom prst="round2DiagRect">
            <a:avLst>
              <a:gd fmla="val 16667" name="adj1"/>
              <a:gd fmla="val 0" name="adj2"/>
            </a:avLst>
          </a:prstGeom>
          <a:noFill/>
          <a:ln>
            <a:noFill/>
          </a:ln>
        </p:spPr>
      </p:sp>
      <p:sp>
        <p:nvSpPr>
          <p:cNvPr id="136" name="Google Shape;136;p23"/>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137" name="Shape 137"/>
        <p:cNvGrpSpPr/>
        <p:nvPr/>
      </p:nvGrpSpPr>
      <p:grpSpPr>
        <a:xfrm>
          <a:off x="0" y="0"/>
          <a:ext cx="0" cy="0"/>
          <a:chOff x="0" y="0"/>
          <a:chExt cx="0" cy="0"/>
        </a:xfrm>
      </p:grpSpPr>
      <p:sp>
        <p:nvSpPr>
          <p:cNvPr id="138" name="Google Shape;138;p24"/>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9" name="Google Shape;139;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0" name="Google Shape;140;p24"/>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1" name="Google Shape;141;p24"/>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2" name="Google Shape;142;p24"/>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3" name="Google Shape;143;p24"/>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4" name="Google Shape;144;p24"/>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145" name="Google Shape;145;p24"/>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146" name="Shape 146"/>
        <p:cNvGrpSpPr/>
        <p:nvPr/>
      </p:nvGrpSpPr>
      <p:grpSpPr>
        <a:xfrm>
          <a:off x="0" y="0"/>
          <a:ext cx="0" cy="0"/>
          <a:chOff x="0" y="0"/>
          <a:chExt cx="0" cy="0"/>
        </a:xfrm>
      </p:grpSpPr>
      <p:sp>
        <p:nvSpPr>
          <p:cNvPr id="147" name="Google Shape;147;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8" name="Google Shape;148;p25"/>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149" name="Google Shape;149;p25"/>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150" name="Google Shape;150;p25"/>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151" name="Shape 151"/>
        <p:cNvGrpSpPr/>
        <p:nvPr/>
      </p:nvGrpSpPr>
      <p:grpSpPr>
        <a:xfrm>
          <a:off x="0" y="0"/>
          <a:ext cx="0" cy="0"/>
          <a:chOff x="0" y="0"/>
          <a:chExt cx="0" cy="0"/>
        </a:xfrm>
      </p:grpSpPr>
      <p:sp>
        <p:nvSpPr>
          <p:cNvPr id="152" name="Google Shape;152;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26"/>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154" name="Google Shape;154;p26"/>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155" name="Google Shape;155;p26"/>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156" name="Shape 156"/>
        <p:cNvGrpSpPr/>
        <p:nvPr/>
      </p:nvGrpSpPr>
      <p:grpSpPr>
        <a:xfrm>
          <a:off x="0" y="0"/>
          <a:ext cx="0" cy="0"/>
          <a:chOff x="0" y="0"/>
          <a:chExt cx="0" cy="0"/>
        </a:xfrm>
      </p:grpSpPr>
      <p:sp>
        <p:nvSpPr>
          <p:cNvPr id="157" name="Google Shape;157;p27"/>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58" name="Google Shape;158;p27"/>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159" name="Google Shape;159;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0" name="Google Shape;160;p27"/>
          <p:cNvSpPr/>
          <p:nvPr>
            <p:ph idx="2" type="pic"/>
          </p:nvPr>
        </p:nvSpPr>
        <p:spPr>
          <a:xfrm>
            <a:off x="3726325" y="669925"/>
            <a:ext cx="5220900" cy="4276800"/>
          </a:xfrm>
          <a:prstGeom prst="round2DiagRect">
            <a:avLst>
              <a:gd fmla="val 16667" name="adj1"/>
              <a:gd fmla="val 0" name="adj2"/>
            </a:avLst>
          </a:prstGeom>
          <a:noFill/>
          <a:ln>
            <a:noFill/>
          </a:ln>
        </p:spPr>
      </p:sp>
      <p:sp>
        <p:nvSpPr>
          <p:cNvPr id="161" name="Google Shape;161;p27"/>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162" name="Google Shape;162;p27"/>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163" name="Shape 163"/>
        <p:cNvGrpSpPr/>
        <p:nvPr/>
      </p:nvGrpSpPr>
      <p:grpSpPr>
        <a:xfrm>
          <a:off x="0" y="0"/>
          <a:ext cx="0" cy="0"/>
          <a:chOff x="0" y="0"/>
          <a:chExt cx="0" cy="0"/>
        </a:xfrm>
      </p:grpSpPr>
      <p:sp>
        <p:nvSpPr>
          <p:cNvPr id="164" name="Google Shape;164;p28"/>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165" name="Google Shape;165;p28"/>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166" name="Google Shape;166;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7" name="Google Shape;167;p28"/>
          <p:cNvSpPr/>
          <p:nvPr>
            <p:ph idx="2" type="pic"/>
          </p:nvPr>
        </p:nvSpPr>
        <p:spPr>
          <a:xfrm>
            <a:off x="3726325" y="669925"/>
            <a:ext cx="5220900" cy="4276800"/>
          </a:xfrm>
          <a:prstGeom prst="round2DiagRect">
            <a:avLst>
              <a:gd fmla="val 16667" name="adj1"/>
              <a:gd fmla="val 0" name="adj2"/>
            </a:avLst>
          </a:prstGeom>
          <a:noFill/>
          <a:ln>
            <a:noFill/>
          </a:ln>
        </p:spPr>
      </p:sp>
      <p:sp>
        <p:nvSpPr>
          <p:cNvPr id="168" name="Google Shape;168;p28"/>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169" name="Google Shape;169;p28"/>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170" name="Google Shape;170;p28"/>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171" name="Shape 171"/>
        <p:cNvGrpSpPr/>
        <p:nvPr/>
      </p:nvGrpSpPr>
      <p:grpSpPr>
        <a:xfrm>
          <a:off x="0" y="0"/>
          <a:ext cx="0" cy="0"/>
          <a:chOff x="0" y="0"/>
          <a:chExt cx="0" cy="0"/>
        </a:xfrm>
      </p:grpSpPr>
      <p:sp>
        <p:nvSpPr>
          <p:cNvPr id="172" name="Google Shape;172;p29"/>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3" name="Google Shape;17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74" name="Google Shape;174;p29"/>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175" name="Google Shape;175;p29"/>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176" name="Google Shape;176;p29"/>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77" name="Google Shape;177;p29"/>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178" name="Shape 178"/>
        <p:cNvGrpSpPr/>
        <p:nvPr/>
      </p:nvGrpSpPr>
      <p:grpSpPr>
        <a:xfrm>
          <a:off x="0" y="0"/>
          <a:ext cx="0" cy="0"/>
          <a:chOff x="0" y="0"/>
          <a:chExt cx="0" cy="0"/>
        </a:xfrm>
      </p:grpSpPr>
      <p:sp>
        <p:nvSpPr>
          <p:cNvPr id="179" name="Google Shape;179;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80" name="Google Shape;180;p30"/>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1" name="Google Shape;181;p30"/>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2" name="Google Shape;182;p30"/>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83" name="Google Shape;183;p30"/>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4" name="Google Shape;184;p30"/>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5" name="Google Shape;185;p30"/>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86" name="Google Shape;186;p30"/>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7" name="Google Shape;187;p30"/>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88" name="Google Shape;188;p30"/>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89" name="Google Shape;189;p30"/>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0" name="Google Shape;190;p30"/>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1" name="Google Shape;191;p30"/>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92" name="Google Shape;192;p30"/>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3" name="Google Shape;193;p30"/>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4" name="Google Shape;194;p30"/>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95" name="Google Shape;195;p30"/>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6" name="Google Shape;196;p30"/>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7" name="Google Shape;197;p30"/>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198" name="Google Shape;198;p30"/>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199" name="Google Shape;199;p30"/>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00" name="Google Shape;200;p30"/>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01" name="Google Shape;201;p30"/>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02" name="Google Shape;202;p30"/>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03" name="Google Shape;203;p30"/>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04" name="Google Shape;204;p30"/>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05" name="Google Shape;205;p30"/>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206" name="Google Shape;206;p30"/>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207" name="Google Shape;207;p30"/>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08" name="Google Shape;208;p30"/>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209" name="Shape 209"/>
        <p:cNvGrpSpPr/>
        <p:nvPr/>
      </p:nvGrpSpPr>
      <p:grpSpPr>
        <a:xfrm>
          <a:off x="0" y="0"/>
          <a:ext cx="0" cy="0"/>
          <a:chOff x="0" y="0"/>
          <a:chExt cx="0" cy="0"/>
        </a:xfrm>
      </p:grpSpPr>
      <p:sp>
        <p:nvSpPr>
          <p:cNvPr id="210" name="Google Shape;210;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31"/>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12" name="Google Shape;212;p31"/>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2"/>
          <p:cNvSpPr txBox="1"/>
          <p:nvPr>
            <p:ph idx="4" type="body"/>
          </p:nvPr>
        </p:nvSpPr>
        <p:spPr>
          <a:xfrm>
            <a:off x="8208751" y="196725"/>
            <a:ext cx="8124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CS 412</a:t>
            </a:r>
            <a:endParaRPr/>
          </a:p>
        </p:txBody>
      </p:sp>
      <p:sp>
        <p:nvSpPr>
          <p:cNvPr id="218" name="Google Shape;218;p32"/>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Unraveling Long Covid </a:t>
            </a:r>
            <a:endParaRPr/>
          </a:p>
        </p:txBody>
      </p:sp>
      <p:sp>
        <p:nvSpPr>
          <p:cNvPr id="219" name="Google Shape;219;p32"/>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Data Driven Approach to Understanding Symptom Patterns and </a:t>
            </a:r>
            <a:r>
              <a:rPr lang="en"/>
              <a:t>Recovery</a:t>
            </a:r>
            <a:r>
              <a:rPr lang="en"/>
              <a:t> Predictors </a:t>
            </a:r>
            <a:endParaRPr/>
          </a:p>
        </p:txBody>
      </p:sp>
      <p:sp>
        <p:nvSpPr>
          <p:cNvPr id="220" name="Google Shape;220;p32"/>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Manav Kohli, Anusha Kavatekar. Sammy Dandu, Abril Alvarez</a:t>
            </a:r>
            <a:endParaRPr/>
          </a:p>
        </p:txBody>
      </p:sp>
      <p:pic>
        <p:nvPicPr>
          <p:cNvPr descr="Blue and green wave pattern. " id="221" name="Google Shape;221;p32"/>
          <p:cNvPicPr preferRelativeResize="0"/>
          <p:nvPr>
            <p:ph idx="3" type="pic"/>
          </p:nvPr>
        </p:nvPicPr>
        <p:blipFill rotWithShape="1">
          <a:blip r:embed="rId3">
            <a:alphaModFix/>
          </a:blip>
          <a:srcRect b="797" l="0" r="0" t="797"/>
          <a:stretch/>
        </p:blipFill>
        <p:spPr>
          <a:xfrm>
            <a:off x="4437578" y="2171250"/>
            <a:ext cx="4509600" cy="2775600"/>
          </a:xfrm>
          <a:prstGeom prst="round2DiagRect">
            <a:avLst>
              <a:gd fmla="val 16667" name="adj1"/>
              <a:gd fmla="val 0" name="adj2"/>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Results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308" name="Google Shape;308;p42"/>
          <p:cNvSpPr txBox="1"/>
          <p:nvPr>
            <p:ph idx="2" type="body"/>
          </p:nvPr>
        </p:nvSpPr>
        <p:spPr>
          <a:xfrm>
            <a:off x="5011375" y="404650"/>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358"/>
              <a:buFont typeface="Arial"/>
              <a:buNone/>
            </a:pPr>
            <a:r>
              <a:rPr b="1" lang="en" sz="657">
                <a:solidFill>
                  <a:schemeClr val="hlink"/>
                </a:solidFill>
              </a:rPr>
              <a:t>Logistic Regression</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DM Sans"/>
              <a:buChar char="●"/>
            </a:pPr>
            <a:r>
              <a:rPr lang="en" sz="657">
                <a:solidFill>
                  <a:schemeClr val="hlink"/>
                </a:solidFill>
              </a:rPr>
              <a:t>Balanced performance across metrics.</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Test Accuracy: </a:t>
            </a:r>
            <a:r>
              <a:rPr b="1" lang="en" sz="657">
                <a:solidFill>
                  <a:schemeClr val="hlink"/>
                </a:solidFill>
              </a:rPr>
              <a:t>61.93%</a:t>
            </a:r>
            <a:r>
              <a:rPr lang="en" sz="657">
                <a:solidFill>
                  <a:schemeClr val="hlink"/>
                </a:solidFill>
              </a:rPr>
              <a:t>, F1 Score: </a:t>
            </a:r>
            <a:r>
              <a:rPr b="1" lang="en" sz="657">
                <a:solidFill>
                  <a:schemeClr val="hlink"/>
                </a:solidFill>
              </a:rPr>
              <a:t>64.05%</a:t>
            </a:r>
            <a:r>
              <a:rPr lang="en" sz="657">
                <a:solidFill>
                  <a:schemeClr val="hlink"/>
                </a:solidFill>
              </a:rPr>
              <a:t>, AUC: </a:t>
            </a:r>
            <a:r>
              <a:rPr b="1" lang="en" sz="657">
                <a:solidFill>
                  <a:schemeClr val="hlink"/>
                </a:solidFill>
              </a:rPr>
              <a:t>0.6608</a:t>
            </a:r>
            <a:r>
              <a:rPr lang="en" sz="657">
                <a:solidFill>
                  <a:schemeClr val="hlink"/>
                </a:solidFill>
              </a:rPr>
              <a:t>.</a:t>
            </a:r>
            <a:endParaRPr sz="657">
              <a:solidFill>
                <a:schemeClr val="hlink"/>
              </a:solidFill>
            </a:endParaRPr>
          </a:p>
          <a:p>
            <a:pPr indent="-270351" lvl="0" marL="457200" rtl="0" algn="l">
              <a:spcBef>
                <a:spcPts val="0"/>
              </a:spcBef>
              <a:spcAft>
                <a:spcPts val="0"/>
              </a:spcAft>
              <a:buClr>
                <a:schemeClr val="hlink"/>
              </a:buClr>
              <a:buSzPts val="658"/>
              <a:buFont typeface="DM Sans"/>
              <a:buChar char="●"/>
            </a:pPr>
            <a:r>
              <a:rPr lang="en" sz="657">
                <a:solidFill>
                  <a:schemeClr val="hlink"/>
                </a:solidFill>
              </a:rPr>
              <a:t>A good baseline model for comparison.</a:t>
            </a:r>
            <a:endParaRPr sz="657">
              <a:solidFill>
                <a:schemeClr val="hlink"/>
              </a:solidFill>
            </a:endParaRPr>
          </a:p>
          <a:p>
            <a:pPr indent="0" lvl="0" marL="0" rtl="0" algn="l">
              <a:spcBef>
                <a:spcPts val="1200"/>
              </a:spcBef>
              <a:spcAft>
                <a:spcPts val="0"/>
              </a:spcAft>
              <a:buClr>
                <a:schemeClr val="hlink"/>
              </a:buClr>
              <a:buSzPts val="358"/>
              <a:buFont typeface="Arial"/>
              <a:buNone/>
            </a:pPr>
            <a:r>
              <a:rPr b="1" lang="en" sz="657">
                <a:solidFill>
                  <a:schemeClr val="hlink"/>
                </a:solidFill>
              </a:rPr>
              <a:t>Random Forest</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Arial"/>
              <a:buChar char="●"/>
            </a:pPr>
            <a:r>
              <a:rPr lang="en" sz="657">
                <a:solidFill>
                  <a:schemeClr val="hlink"/>
                </a:solidFill>
              </a:rPr>
              <a:t>High training accuracy (</a:t>
            </a:r>
            <a:r>
              <a:rPr b="1" lang="en" sz="657">
                <a:solidFill>
                  <a:schemeClr val="hlink"/>
                </a:solidFill>
              </a:rPr>
              <a:t>74.92%</a:t>
            </a:r>
            <a:r>
              <a:rPr lang="en" sz="657">
                <a:solidFill>
                  <a:schemeClr val="hlink"/>
                </a:solidFill>
              </a:rPr>
              <a:t>) indicates potential overfitting.</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Lower test performance with Test Accuracy: </a:t>
            </a:r>
            <a:r>
              <a:rPr b="1" lang="en" sz="657">
                <a:solidFill>
                  <a:schemeClr val="hlink"/>
                </a:solidFill>
              </a:rPr>
              <a:t>57.87%</a:t>
            </a:r>
            <a:r>
              <a:rPr lang="en" sz="657">
                <a:solidFill>
                  <a:schemeClr val="hlink"/>
                </a:solidFill>
              </a:rPr>
              <a:t> and AUC: </a:t>
            </a:r>
            <a:r>
              <a:rPr b="1" lang="en" sz="657">
                <a:solidFill>
                  <a:schemeClr val="hlink"/>
                </a:solidFill>
              </a:rPr>
              <a:t>0.5992</a:t>
            </a:r>
            <a:r>
              <a:rPr lang="en" sz="657">
                <a:solidFill>
                  <a:schemeClr val="hlink"/>
                </a:solidFill>
              </a:rPr>
              <a:t>.</a:t>
            </a:r>
            <a:endParaRPr sz="657">
              <a:solidFill>
                <a:schemeClr val="hlink"/>
              </a:solidFill>
            </a:endParaRPr>
          </a:p>
          <a:p>
            <a:pPr indent="0" lvl="0" marL="0" rtl="0" algn="l">
              <a:spcBef>
                <a:spcPts val="1200"/>
              </a:spcBef>
              <a:spcAft>
                <a:spcPts val="0"/>
              </a:spcAft>
              <a:buClr>
                <a:schemeClr val="hlink"/>
              </a:buClr>
              <a:buSzPts val="358"/>
              <a:buFont typeface="Arial"/>
              <a:buNone/>
            </a:pPr>
            <a:r>
              <a:rPr b="1" lang="en" sz="657">
                <a:solidFill>
                  <a:schemeClr val="hlink"/>
                </a:solidFill>
              </a:rPr>
              <a:t>XGBoost</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DM Sans"/>
              <a:buChar char="●"/>
            </a:pPr>
            <a:r>
              <a:rPr lang="en" sz="657">
                <a:solidFill>
                  <a:schemeClr val="hlink"/>
                </a:solidFill>
              </a:rPr>
              <a:t>Selected as the best model for its superior performance.</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Test Accuracy: </a:t>
            </a:r>
            <a:r>
              <a:rPr b="1" lang="en" sz="657">
                <a:solidFill>
                  <a:schemeClr val="hlink"/>
                </a:solidFill>
              </a:rPr>
              <a:t>64.36%</a:t>
            </a:r>
            <a:r>
              <a:rPr lang="en" sz="657">
                <a:solidFill>
                  <a:schemeClr val="hlink"/>
                </a:solidFill>
              </a:rPr>
              <a:t>, F1 Score: </a:t>
            </a:r>
            <a:r>
              <a:rPr b="1" lang="en" sz="657">
                <a:solidFill>
                  <a:schemeClr val="hlink"/>
                </a:solidFill>
              </a:rPr>
              <a:t>67.16%</a:t>
            </a:r>
            <a:r>
              <a:rPr lang="en" sz="657">
                <a:solidFill>
                  <a:schemeClr val="hlink"/>
                </a:solidFill>
              </a:rPr>
              <a:t>, and AUC: </a:t>
            </a:r>
            <a:r>
              <a:rPr b="1" lang="en" sz="657">
                <a:solidFill>
                  <a:schemeClr val="hlink"/>
                </a:solidFill>
              </a:rPr>
              <a:t>0.6940</a:t>
            </a:r>
            <a:r>
              <a:rPr lang="en" sz="657">
                <a:solidFill>
                  <a:schemeClr val="hlink"/>
                </a:solidFill>
              </a:rPr>
              <a:t>.</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Strong balance between precision (</a:t>
            </a:r>
            <a:r>
              <a:rPr b="1" lang="en" sz="657">
                <a:solidFill>
                  <a:schemeClr val="hlink"/>
                </a:solidFill>
              </a:rPr>
              <a:t>64.59%</a:t>
            </a:r>
            <a:r>
              <a:rPr lang="en" sz="657">
                <a:solidFill>
                  <a:schemeClr val="hlink"/>
                </a:solidFill>
              </a:rPr>
              <a:t>) and recall (</a:t>
            </a:r>
            <a:r>
              <a:rPr b="1" lang="en" sz="657">
                <a:solidFill>
                  <a:schemeClr val="hlink"/>
                </a:solidFill>
              </a:rPr>
              <a:t>69.94%</a:t>
            </a:r>
            <a:r>
              <a:rPr lang="en" sz="657">
                <a:solidFill>
                  <a:schemeClr val="hlink"/>
                </a:solidFill>
              </a:rPr>
              <a:t>).</a:t>
            </a:r>
            <a:endParaRPr sz="657">
              <a:solidFill>
                <a:schemeClr val="hlink"/>
              </a:solidFill>
            </a:endParaRPr>
          </a:p>
          <a:p>
            <a:pPr indent="0" lvl="0" marL="0" rtl="0" algn="l">
              <a:spcBef>
                <a:spcPts val="1200"/>
              </a:spcBef>
              <a:spcAft>
                <a:spcPts val="0"/>
              </a:spcAft>
              <a:buClr>
                <a:schemeClr val="hlink"/>
              </a:buClr>
              <a:buSzPts val="358"/>
              <a:buFont typeface="Arial"/>
              <a:buNone/>
            </a:pPr>
            <a:r>
              <a:rPr b="1" lang="en" sz="657">
                <a:solidFill>
                  <a:schemeClr val="hlink"/>
                </a:solidFill>
              </a:rPr>
              <a:t>Voting Classifier</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Arial"/>
              <a:buChar char="●"/>
            </a:pPr>
            <a:r>
              <a:rPr lang="en" sz="657">
                <a:solidFill>
                  <a:schemeClr val="hlink"/>
                </a:solidFill>
              </a:rPr>
              <a:t>Moderate results with Test Accuracy: </a:t>
            </a:r>
            <a:r>
              <a:rPr b="1" lang="en" sz="657">
                <a:solidFill>
                  <a:schemeClr val="hlink"/>
                </a:solidFill>
              </a:rPr>
              <a:t>62.16%</a:t>
            </a:r>
            <a:r>
              <a:rPr lang="en" sz="657">
                <a:solidFill>
                  <a:schemeClr val="hlink"/>
                </a:solidFill>
              </a:rPr>
              <a:t> and AUC: </a:t>
            </a:r>
            <a:r>
              <a:rPr b="1" lang="en" sz="657">
                <a:solidFill>
                  <a:schemeClr val="hlink"/>
                </a:solidFill>
              </a:rPr>
              <a:t>0.6574</a:t>
            </a:r>
            <a:r>
              <a:rPr lang="en" sz="657">
                <a:solidFill>
                  <a:schemeClr val="hlink"/>
                </a:solidFill>
              </a:rPr>
              <a:t>.</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F1 Score (</a:t>
            </a:r>
            <a:r>
              <a:rPr b="1" lang="en" sz="657">
                <a:solidFill>
                  <a:schemeClr val="hlink"/>
                </a:solidFill>
              </a:rPr>
              <a:t>64.73%</a:t>
            </a:r>
            <a:r>
              <a:rPr lang="en" sz="657">
                <a:solidFill>
                  <a:schemeClr val="hlink"/>
                </a:solidFill>
              </a:rPr>
              <a:t>) slightly lower than XGBoost.</a:t>
            </a:r>
            <a:endParaRPr sz="657">
              <a:solidFill>
                <a:schemeClr val="hlink"/>
              </a:solidFill>
            </a:endParaRPr>
          </a:p>
          <a:p>
            <a:pPr indent="0" lvl="0" marL="0" rtl="0" algn="l">
              <a:spcBef>
                <a:spcPts val="1200"/>
              </a:spcBef>
              <a:spcAft>
                <a:spcPts val="0"/>
              </a:spcAft>
              <a:buClr>
                <a:schemeClr val="hlink"/>
              </a:buClr>
              <a:buSzPts val="358"/>
              <a:buFont typeface="Arial"/>
              <a:buNone/>
            </a:pPr>
            <a:r>
              <a:rPr b="1" lang="en" sz="657">
                <a:solidFill>
                  <a:schemeClr val="hlink"/>
                </a:solidFill>
              </a:rPr>
              <a:t>Neural Network</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DM Sans"/>
              <a:buChar char="●"/>
            </a:pPr>
            <a:r>
              <a:rPr lang="en" sz="657">
                <a:solidFill>
                  <a:schemeClr val="hlink"/>
                </a:solidFill>
              </a:rPr>
              <a:t>Consistent but slightly behind XGBoost in overall performance.</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Test Accuracy: </a:t>
            </a:r>
            <a:r>
              <a:rPr b="1" lang="en" sz="657">
                <a:solidFill>
                  <a:schemeClr val="hlink"/>
                </a:solidFill>
              </a:rPr>
              <a:t>62.85%</a:t>
            </a:r>
            <a:r>
              <a:rPr lang="en" sz="657">
                <a:solidFill>
                  <a:schemeClr val="hlink"/>
                </a:solidFill>
              </a:rPr>
              <a:t>, F1 Score: </a:t>
            </a:r>
            <a:r>
              <a:rPr b="1" lang="en" sz="657">
                <a:solidFill>
                  <a:schemeClr val="hlink"/>
                </a:solidFill>
              </a:rPr>
              <a:t>66.29%</a:t>
            </a:r>
            <a:r>
              <a:rPr lang="en" sz="657">
                <a:solidFill>
                  <a:schemeClr val="hlink"/>
                </a:solidFill>
              </a:rPr>
              <a:t>, and AUC: </a:t>
            </a:r>
            <a:r>
              <a:rPr b="1" lang="en" sz="657">
                <a:solidFill>
                  <a:schemeClr val="hlink"/>
                </a:solidFill>
              </a:rPr>
              <a:t>0.6798</a:t>
            </a:r>
            <a:r>
              <a:rPr lang="en" sz="657">
                <a:solidFill>
                  <a:schemeClr val="hlink"/>
                </a:solidFill>
              </a:rPr>
              <a:t>.</a:t>
            </a:r>
            <a:endParaRPr sz="657">
              <a:solidFill>
                <a:schemeClr val="hlink"/>
              </a:solidFill>
            </a:endParaRPr>
          </a:p>
          <a:p>
            <a:pPr indent="-270351" lvl="0" marL="457200" rtl="0" algn="l">
              <a:spcBef>
                <a:spcPts val="0"/>
              </a:spcBef>
              <a:spcAft>
                <a:spcPts val="0"/>
              </a:spcAft>
              <a:buClr>
                <a:schemeClr val="hlink"/>
              </a:buClr>
              <a:buSzPts val="658"/>
              <a:buFont typeface="Arial"/>
              <a:buChar char="●"/>
            </a:pPr>
            <a:r>
              <a:rPr lang="en" sz="657">
                <a:solidFill>
                  <a:schemeClr val="hlink"/>
                </a:solidFill>
              </a:rPr>
              <a:t>Notable recall (</a:t>
            </a:r>
            <a:r>
              <a:rPr b="1" lang="en" sz="657">
                <a:solidFill>
                  <a:schemeClr val="hlink"/>
                </a:solidFill>
              </a:rPr>
              <a:t>70.15%</a:t>
            </a:r>
            <a:r>
              <a:rPr lang="en" sz="657">
                <a:solidFill>
                  <a:schemeClr val="hlink"/>
                </a:solidFill>
              </a:rPr>
              <a:t>) for identifying true positives.</a:t>
            </a:r>
            <a:endParaRPr sz="657">
              <a:solidFill>
                <a:schemeClr val="hlink"/>
              </a:solidFill>
            </a:endParaRPr>
          </a:p>
          <a:p>
            <a:pPr indent="0" lvl="0" marL="0" rtl="0" algn="l">
              <a:spcBef>
                <a:spcPts val="1200"/>
              </a:spcBef>
              <a:spcAft>
                <a:spcPts val="0"/>
              </a:spcAft>
              <a:buClr>
                <a:schemeClr val="hlink"/>
              </a:buClr>
              <a:buSzPts val="358"/>
              <a:buFont typeface="Arial"/>
              <a:buNone/>
            </a:pPr>
            <a:r>
              <a:rPr b="1" lang="en" sz="657">
                <a:solidFill>
                  <a:schemeClr val="hlink"/>
                </a:solidFill>
              </a:rPr>
              <a:t>Reason for Choosing XGBoost</a:t>
            </a:r>
            <a:r>
              <a:rPr lang="en" sz="657">
                <a:solidFill>
                  <a:schemeClr val="hlink"/>
                </a:solidFill>
              </a:rPr>
              <a:t>:</a:t>
            </a:r>
            <a:endParaRPr sz="657">
              <a:solidFill>
                <a:schemeClr val="hlink"/>
              </a:solidFill>
            </a:endParaRPr>
          </a:p>
          <a:p>
            <a:pPr indent="-270351" lvl="0" marL="457200" rtl="0" algn="l">
              <a:spcBef>
                <a:spcPts val="1200"/>
              </a:spcBef>
              <a:spcAft>
                <a:spcPts val="0"/>
              </a:spcAft>
              <a:buClr>
                <a:schemeClr val="hlink"/>
              </a:buClr>
              <a:buSzPts val="658"/>
              <a:buFont typeface="DM Sans"/>
              <a:buChar char="●"/>
            </a:pPr>
            <a:r>
              <a:rPr lang="en" sz="657">
                <a:solidFill>
                  <a:schemeClr val="hlink"/>
                </a:solidFill>
              </a:rPr>
              <a:t>Best balance across all metrics.</a:t>
            </a:r>
            <a:endParaRPr sz="657">
              <a:solidFill>
                <a:schemeClr val="hlink"/>
              </a:solidFill>
            </a:endParaRPr>
          </a:p>
          <a:p>
            <a:pPr indent="-270351" lvl="0" marL="457200" rtl="0" algn="l">
              <a:spcBef>
                <a:spcPts val="0"/>
              </a:spcBef>
              <a:spcAft>
                <a:spcPts val="0"/>
              </a:spcAft>
              <a:buClr>
                <a:schemeClr val="hlink"/>
              </a:buClr>
              <a:buSzPts val="658"/>
              <a:buFont typeface="DM Sans"/>
              <a:buChar char="●"/>
            </a:pPr>
            <a:r>
              <a:rPr lang="en" sz="657">
                <a:solidFill>
                  <a:schemeClr val="hlink"/>
                </a:solidFill>
              </a:rPr>
              <a:t>Strong AUC and recall make it ideal for scenarios where minimizing false negatives is critical.</a:t>
            </a:r>
            <a:endParaRPr sz="657">
              <a:solidFill>
                <a:schemeClr val="hlink"/>
              </a:solidFill>
            </a:endParaRPr>
          </a:p>
          <a:p>
            <a:pPr indent="0" lvl="0" marL="0" rtl="0" algn="l">
              <a:spcBef>
                <a:spcPts val="1200"/>
              </a:spcBef>
              <a:spcAft>
                <a:spcPts val="1200"/>
              </a:spcAft>
              <a:buClr>
                <a:schemeClr val="accent3"/>
              </a:buClr>
              <a:buSzPts val="358"/>
              <a:buFont typeface="Arial"/>
              <a:buNone/>
            </a:pPr>
            <a:r>
              <a:t/>
            </a:r>
            <a:endParaRPr sz="755"/>
          </a:p>
        </p:txBody>
      </p:sp>
      <p:sp>
        <p:nvSpPr>
          <p:cNvPr id="309" name="Google Shape;309;p42"/>
          <p:cNvSpPr txBox="1"/>
          <p:nvPr>
            <p:ph type="title"/>
          </p:nvPr>
        </p:nvSpPr>
        <p:spPr>
          <a:xfrm>
            <a:off x="831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05"/>
              <a:t>Preliminary Results</a:t>
            </a:r>
            <a:endParaRPr sz="3005"/>
          </a:p>
        </p:txBody>
      </p:sp>
      <p:pic>
        <p:nvPicPr>
          <p:cNvPr id="310" name="Google Shape;310;p42"/>
          <p:cNvPicPr preferRelativeResize="0"/>
          <p:nvPr/>
        </p:nvPicPr>
        <p:blipFill>
          <a:blip r:embed="rId3">
            <a:alphaModFix/>
          </a:blip>
          <a:stretch>
            <a:fillRect/>
          </a:stretch>
        </p:blipFill>
        <p:spPr>
          <a:xfrm>
            <a:off x="99075" y="1763600"/>
            <a:ext cx="4803750" cy="1616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3"/>
          <p:cNvSpPr txBox="1"/>
          <p:nvPr>
            <p:ph type="title"/>
          </p:nvPr>
        </p:nvSpPr>
        <p:spPr>
          <a:xfrm>
            <a:off x="831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 Tuning &amp; Results</a:t>
            </a:r>
            <a:endParaRPr/>
          </a:p>
        </p:txBody>
      </p:sp>
      <p:sp>
        <p:nvSpPr>
          <p:cNvPr id="316" name="Google Shape;316;p43"/>
          <p:cNvSpPr txBox="1"/>
          <p:nvPr>
            <p:ph idx="2" type="body"/>
          </p:nvPr>
        </p:nvSpPr>
        <p:spPr>
          <a:xfrm>
            <a:off x="5087575" y="847675"/>
            <a:ext cx="3999900" cy="4132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440"/>
              <a:buNone/>
            </a:pPr>
            <a:r>
              <a:rPr b="1" lang="en" sz="640">
                <a:solidFill>
                  <a:schemeClr val="hlink"/>
                </a:solidFill>
              </a:rPr>
              <a:t>Parameter Tuning:</a:t>
            </a:r>
            <a:endParaRPr sz="640">
              <a:solidFill>
                <a:schemeClr val="hlink"/>
              </a:solidFill>
            </a:endParaRPr>
          </a:p>
          <a:p>
            <a:pPr indent="-269240" lvl="0" marL="457200" rtl="0" algn="l">
              <a:lnSpc>
                <a:spcPct val="95000"/>
              </a:lnSpc>
              <a:spcBef>
                <a:spcPts val="0"/>
              </a:spcBef>
              <a:spcAft>
                <a:spcPts val="0"/>
              </a:spcAft>
              <a:buClr>
                <a:schemeClr val="hlink"/>
              </a:buClr>
              <a:buSzPts val="640"/>
              <a:buChar char="●"/>
            </a:pPr>
            <a:r>
              <a:rPr b="1" lang="en" sz="640">
                <a:solidFill>
                  <a:schemeClr val="hlink"/>
                </a:solidFill>
              </a:rPr>
              <a:t>max_depth</a:t>
            </a:r>
            <a:r>
              <a:rPr lang="en" sz="640">
                <a:solidFill>
                  <a:schemeClr val="hlink"/>
                </a:solidFill>
              </a:rPr>
              <a:t>: Configured to 6 to control the complexity of the trees and prevent overfitting.</a:t>
            </a:r>
            <a:endParaRPr sz="640">
              <a:solidFill>
                <a:schemeClr val="hlink"/>
              </a:solidFill>
            </a:endParaRPr>
          </a:p>
          <a:p>
            <a:pPr indent="-269240" lvl="0" marL="457200" rtl="0" algn="l">
              <a:lnSpc>
                <a:spcPct val="95000"/>
              </a:lnSpc>
              <a:spcBef>
                <a:spcPts val="0"/>
              </a:spcBef>
              <a:spcAft>
                <a:spcPts val="0"/>
              </a:spcAft>
              <a:buClr>
                <a:schemeClr val="hlink"/>
              </a:buClr>
              <a:buSzPts val="640"/>
              <a:buChar char="●"/>
            </a:pPr>
            <a:r>
              <a:rPr b="1" lang="en" sz="640">
                <a:solidFill>
                  <a:schemeClr val="hlink"/>
                </a:solidFill>
              </a:rPr>
              <a:t>learning_rate</a:t>
            </a:r>
            <a:r>
              <a:rPr lang="en" sz="640">
                <a:solidFill>
                  <a:schemeClr val="hlink"/>
                </a:solidFill>
              </a:rPr>
              <a:t>: Set to a low value of 0.01 to ensure gradual learning and avoid drastic updates.</a:t>
            </a:r>
            <a:endParaRPr sz="640">
              <a:solidFill>
                <a:schemeClr val="hlink"/>
              </a:solidFill>
            </a:endParaRPr>
          </a:p>
          <a:p>
            <a:pPr indent="-269240" lvl="0" marL="457200" rtl="0" algn="l">
              <a:lnSpc>
                <a:spcPct val="95000"/>
              </a:lnSpc>
              <a:spcBef>
                <a:spcPts val="0"/>
              </a:spcBef>
              <a:spcAft>
                <a:spcPts val="0"/>
              </a:spcAft>
              <a:buClr>
                <a:schemeClr val="hlink"/>
              </a:buClr>
              <a:buSzPts val="640"/>
              <a:buChar char="●"/>
            </a:pPr>
            <a:r>
              <a:rPr b="1" lang="en" sz="640">
                <a:solidFill>
                  <a:schemeClr val="hlink"/>
                </a:solidFill>
              </a:rPr>
              <a:t>Regularization</a:t>
            </a:r>
            <a:r>
              <a:rPr lang="en" sz="640">
                <a:solidFill>
                  <a:schemeClr val="hlink"/>
                </a:solidFill>
              </a:rPr>
              <a:t>: Applied both L1 (reg_alpha = 0.6) and L2 (reg_lambda = 0.6) to reduce overfitting and stabilize the model.</a:t>
            </a:r>
            <a:endParaRPr b="1" sz="640">
              <a:solidFill>
                <a:schemeClr val="hlink"/>
              </a:solidFill>
            </a:endParaRPr>
          </a:p>
          <a:p>
            <a:pPr indent="0" lvl="0" marL="457200" rtl="0" algn="l">
              <a:lnSpc>
                <a:spcPct val="95000"/>
              </a:lnSpc>
              <a:spcBef>
                <a:spcPts val="0"/>
              </a:spcBef>
              <a:spcAft>
                <a:spcPts val="0"/>
              </a:spcAft>
              <a:buNone/>
            </a:pPr>
            <a:r>
              <a:t/>
            </a:r>
            <a:endParaRPr b="1" sz="640">
              <a:solidFill>
                <a:schemeClr val="hlink"/>
              </a:solidFill>
            </a:endParaRPr>
          </a:p>
          <a:p>
            <a:pPr indent="0" lvl="0" marL="0" rtl="0" algn="l">
              <a:lnSpc>
                <a:spcPct val="95000"/>
              </a:lnSpc>
              <a:spcBef>
                <a:spcPts val="0"/>
              </a:spcBef>
              <a:spcAft>
                <a:spcPts val="0"/>
              </a:spcAft>
              <a:buSzPts val="440"/>
              <a:buNone/>
            </a:pPr>
            <a:r>
              <a:rPr b="1" lang="en" sz="640">
                <a:solidFill>
                  <a:schemeClr val="hlink"/>
                </a:solidFill>
              </a:rPr>
              <a:t>Cross-Validation</a:t>
            </a:r>
            <a:r>
              <a:rPr lang="en" sz="640">
                <a:solidFill>
                  <a:schemeClr val="hlink"/>
                </a:solidFill>
              </a:rPr>
              <a:t>:</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lang="en" sz="640">
                <a:solidFill>
                  <a:schemeClr val="hlink"/>
                </a:solidFill>
              </a:rPr>
              <a:t>Performed </a:t>
            </a:r>
            <a:r>
              <a:rPr b="1" lang="en" sz="640">
                <a:solidFill>
                  <a:schemeClr val="hlink"/>
                </a:solidFill>
              </a:rPr>
              <a:t>8-fold Stratified Cross-Validation</a:t>
            </a:r>
            <a:r>
              <a:rPr lang="en" sz="640">
                <a:solidFill>
                  <a:schemeClr val="hlink"/>
                </a:solidFill>
              </a:rPr>
              <a:t> to ensure robust evaluation and mitigate overfitting.</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lang="en" sz="640">
                <a:solidFill>
                  <a:schemeClr val="hlink"/>
                </a:solidFill>
              </a:rPr>
              <a:t>Achieved a mean CV accuracy of </a:t>
            </a:r>
            <a:r>
              <a:rPr b="1" lang="en" sz="640">
                <a:solidFill>
                  <a:schemeClr val="hlink"/>
                </a:solidFill>
              </a:rPr>
              <a:t>67.03%</a:t>
            </a:r>
            <a:r>
              <a:rPr lang="en" sz="640">
                <a:solidFill>
                  <a:schemeClr val="hlink"/>
                </a:solidFill>
              </a:rPr>
              <a:t> with a standard deviation of </a:t>
            </a:r>
            <a:r>
              <a:rPr b="1" lang="en" sz="640">
                <a:solidFill>
                  <a:schemeClr val="hlink"/>
                </a:solidFill>
              </a:rPr>
              <a:t>0.0008</a:t>
            </a:r>
            <a:r>
              <a:rPr lang="en" sz="640">
                <a:solidFill>
                  <a:schemeClr val="hlink"/>
                </a:solidFill>
              </a:rPr>
              <a:t>, indicating consistent performance across folds.</a:t>
            </a:r>
            <a:endParaRPr sz="640">
              <a:solidFill>
                <a:schemeClr val="hlink"/>
              </a:solidFill>
            </a:endParaRPr>
          </a:p>
          <a:p>
            <a:pPr indent="0" lvl="0" marL="0" rtl="0" algn="l">
              <a:lnSpc>
                <a:spcPct val="95000"/>
              </a:lnSpc>
              <a:spcBef>
                <a:spcPts val="1200"/>
              </a:spcBef>
              <a:spcAft>
                <a:spcPts val="0"/>
              </a:spcAft>
              <a:buSzPts val="440"/>
              <a:buNone/>
            </a:pPr>
            <a:r>
              <a:rPr b="1" lang="en" sz="640">
                <a:solidFill>
                  <a:schemeClr val="hlink"/>
                </a:solidFill>
              </a:rPr>
              <a:t>Test Set Results</a:t>
            </a:r>
            <a:r>
              <a:rPr lang="en" sz="640">
                <a:solidFill>
                  <a:schemeClr val="hlink"/>
                </a:solidFill>
              </a:rPr>
              <a:t>:</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b="1" lang="en" sz="640">
                <a:solidFill>
                  <a:schemeClr val="hlink"/>
                </a:solidFill>
              </a:rPr>
              <a:t>Precision</a:t>
            </a:r>
            <a:r>
              <a:rPr lang="en" sz="640">
                <a:solidFill>
                  <a:schemeClr val="hlink"/>
                </a:solidFill>
              </a:rPr>
              <a:t>: 65% for the positive class, ensuring reasonable correctness in predicting positives.</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b="1" lang="en" sz="640">
                <a:solidFill>
                  <a:schemeClr val="hlink"/>
                </a:solidFill>
              </a:rPr>
              <a:t>Recall</a:t>
            </a:r>
            <a:r>
              <a:rPr lang="en" sz="640">
                <a:solidFill>
                  <a:schemeClr val="hlink"/>
                </a:solidFill>
              </a:rPr>
              <a:t>: 78% for the positive class, highlighting the model's effectiveness in capturing true positives.</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b="1" lang="en" sz="640">
                <a:solidFill>
                  <a:schemeClr val="hlink"/>
                </a:solidFill>
              </a:rPr>
              <a:t>F1 Score</a:t>
            </a:r>
            <a:r>
              <a:rPr lang="en" sz="640">
                <a:solidFill>
                  <a:schemeClr val="hlink"/>
                </a:solidFill>
              </a:rPr>
              <a:t>: Achieved a balanced score of </a:t>
            </a:r>
            <a:r>
              <a:rPr b="1" lang="en" sz="640">
                <a:solidFill>
                  <a:schemeClr val="hlink"/>
                </a:solidFill>
              </a:rPr>
              <a:t>0.71</a:t>
            </a:r>
            <a:r>
              <a:rPr lang="en" sz="640">
                <a:solidFill>
                  <a:schemeClr val="hlink"/>
                </a:solidFill>
              </a:rPr>
              <a:t>, balancing precision and recall.</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lang="en" sz="640">
                <a:solidFill>
                  <a:schemeClr val="hlink"/>
                </a:solidFill>
              </a:rPr>
              <a:t>Overall Test Accuracy: </a:t>
            </a:r>
            <a:r>
              <a:rPr b="1" lang="en" sz="640">
                <a:solidFill>
                  <a:schemeClr val="hlink"/>
                </a:solidFill>
              </a:rPr>
              <a:t>67.09%</a:t>
            </a:r>
            <a:r>
              <a:rPr lang="en" sz="640">
                <a:solidFill>
                  <a:schemeClr val="hlink"/>
                </a:solidFill>
              </a:rPr>
              <a:t>, consistent with cross-validation results.</a:t>
            </a:r>
            <a:endParaRPr sz="640">
              <a:solidFill>
                <a:schemeClr val="hlink"/>
              </a:solidFill>
            </a:endParaRPr>
          </a:p>
          <a:p>
            <a:pPr indent="0" lvl="0" marL="0" rtl="0" algn="l">
              <a:lnSpc>
                <a:spcPct val="95000"/>
              </a:lnSpc>
              <a:spcBef>
                <a:spcPts val="1200"/>
              </a:spcBef>
              <a:spcAft>
                <a:spcPts val="0"/>
              </a:spcAft>
              <a:buSzPts val="440"/>
              <a:buNone/>
            </a:pPr>
            <a:r>
              <a:rPr b="1" lang="en" sz="640">
                <a:solidFill>
                  <a:schemeClr val="hlink"/>
                </a:solidFill>
              </a:rPr>
              <a:t>Evaluation Metrics</a:t>
            </a:r>
            <a:r>
              <a:rPr lang="en" sz="640">
                <a:solidFill>
                  <a:schemeClr val="hlink"/>
                </a:solidFill>
              </a:rPr>
              <a:t>:</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b="1" lang="en" sz="640">
                <a:solidFill>
                  <a:schemeClr val="hlink"/>
                </a:solidFill>
              </a:rPr>
              <a:t>ROC Curve</a:t>
            </a:r>
            <a:r>
              <a:rPr lang="en" sz="640">
                <a:solidFill>
                  <a:schemeClr val="hlink"/>
                </a:solidFill>
              </a:rPr>
              <a:t>: Area Under Curve (</a:t>
            </a:r>
            <a:r>
              <a:rPr b="1" lang="en" sz="640">
                <a:solidFill>
                  <a:schemeClr val="hlink"/>
                </a:solidFill>
              </a:rPr>
              <a:t>AUC = 0.72</a:t>
            </a:r>
            <a:r>
              <a:rPr lang="en" sz="640">
                <a:solidFill>
                  <a:schemeClr val="hlink"/>
                </a:solidFill>
              </a:rPr>
              <a:t>) reflects a good trade-off between sensitivity and specificity.</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b="1" lang="en" sz="640">
                <a:solidFill>
                  <a:schemeClr val="hlink"/>
                </a:solidFill>
              </a:rPr>
              <a:t>Confusion Matrix</a:t>
            </a:r>
            <a:r>
              <a:rPr lang="en" sz="640">
                <a:solidFill>
                  <a:schemeClr val="hlink"/>
                </a:solidFill>
              </a:rPr>
              <a:t>:</a:t>
            </a:r>
            <a:endParaRPr sz="640">
              <a:solidFill>
                <a:schemeClr val="hlink"/>
              </a:solidFill>
            </a:endParaRPr>
          </a:p>
          <a:p>
            <a:pPr indent="-269240" lvl="1" marL="914400" rtl="0" algn="l">
              <a:lnSpc>
                <a:spcPct val="95000"/>
              </a:lnSpc>
              <a:spcBef>
                <a:spcPts val="0"/>
              </a:spcBef>
              <a:spcAft>
                <a:spcPts val="0"/>
              </a:spcAft>
              <a:buClr>
                <a:schemeClr val="hlink"/>
              </a:buClr>
              <a:buSzPts val="640"/>
              <a:buFont typeface="DM Sans"/>
              <a:buChar char="○"/>
            </a:pPr>
            <a:r>
              <a:rPr lang="en" sz="640">
                <a:solidFill>
                  <a:schemeClr val="hlink"/>
                </a:solidFill>
              </a:rPr>
              <a:t>True Positive: 14,384.</a:t>
            </a:r>
            <a:endParaRPr sz="640">
              <a:solidFill>
                <a:schemeClr val="hlink"/>
              </a:solidFill>
            </a:endParaRPr>
          </a:p>
          <a:p>
            <a:pPr indent="-269240" lvl="1" marL="914400" rtl="0" algn="l">
              <a:lnSpc>
                <a:spcPct val="95000"/>
              </a:lnSpc>
              <a:spcBef>
                <a:spcPts val="0"/>
              </a:spcBef>
              <a:spcAft>
                <a:spcPts val="0"/>
              </a:spcAft>
              <a:buClr>
                <a:schemeClr val="hlink"/>
              </a:buClr>
              <a:buSzPts val="640"/>
              <a:buFont typeface="DM Sans"/>
              <a:buChar char="○"/>
            </a:pPr>
            <a:r>
              <a:rPr lang="en" sz="640">
                <a:solidFill>
                  <a:schemeClr val="hlink"/>
                </a:solidFill>
              </a:rPr>
              <a:t>True Negative: 9,419.</a:t>
            </a:r>
            <a:endParaRPr sz="640">
              <a:solidFill>
                <a:schemeClr val="hlink"/>
              </a:solidFill>
            </a:endParaRPr>
          </a:p>
          <a:p>
            <a:pPr indent="-269240" lvl="1" marL="914400" rtl="0" algn="l">
              <a:lnSpc>
                <a:spcPct val="95000"/>
              </a:lnSpc>
              <a:spcBef>
                <a:spcPts val="0"/>
              </a:spcBef>
              <a:spcAft>
                <a:spcPts val="0"/>
              </a:spcAft>
              <a:buClr>
                <a:schemeClr val="hlink"/>
              </a:buClr>
              <a:buSzPts val="640"/>
              <a:buFont typeface="DM Sans"/>
              <a:buChar char="○"/>
            </a:pPr>
            <a:r>
              <a:rPr lang="en" sz="640">
                <a:solidFill>
                  <a:schemeClr val="hlink"/>
                </a:solidFill>
              </a:rPr>
              <a:t>Highlighted areas for improvement in reducing false positives (7,578).</a:t>
            </a:r>
            <a:endParaRPr sz="640">
              <a:solidFill>
                <a:schemeClr val="hlink"/>
              </a:solidFill>
            </a:endParaRPr>
          </a:p>
          <a:p>
            <a:pPr indent="0" lvl="0" marL="0" rtl="0" algn="l">
              <a:lnSpc>
                <a:spcPct val="95000"/>
              </a:lnSpc>
              <a:spcBef>
                <a:spcPts val="1200"/>
              </a:spcBef>
              <a:spcAft>
                <a:spcPts val="0"/>
              </a:spcAft>
              <a:buSzPts val="440"/>
              <a:buNone/>
            </a:pPr>
            <a:r>
              <a:rPr b="1" lang="en" sz="640">
                <a:solidFill>
                  <a:schemeClr val="hlink"/>
                </a:solidFill>
              </a:rPr>
              <a:t>Insights from Results</a:t>
            </a:r>
            <a:r>
              <a:rPr lang="en" sz="640">
                <a:solidFill>
                  <a:schemeClr val="hlink"/>
                </a:solidFill>
              </a:rPr>
              <a:t>:</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Arial"/>
              <a:buChar char="●"/>
            </a:pPr>
            <a:r>
              <a:rPr lang="en" sz="640">
                <a:solidFill>
                  <a:schemeClr val="hlink"/>
                </a:solidFill>
              </a:rPr>
              <a:t>Model shows strong generalization capability with consistent cross-validation and test results.</a:t>
            </a:r>
            <a:endParaRPr sz="640">
              <a:solidFill>
                <a:schemeClr val="hlink"/>
              </a:solidFill>
            </a:endParaRPr>
          </a:p>
          <a:p>
            <a:pPr indent="-269240" lvl="0" marL="457200" rtl="0" algn="l">
              <a:lnSpc>
                <a:spcPct val="95000"/>
              </a:lnSpc>
              <a:spcBef>
                <a:spcPts val="0"/>
              </a:spcBef>
              <a:spcAft>
                <a:spcPts val="0"/>
              </a:spcAft>
              <a:buClr>
                <a:schemeClr val="hlink"/>
              </a:buClr>
              <a:buSzPts val="640"/>
              <a:buFont typeface="DM Sans"/>
              <a:buChar char="●"/>
            </a:pPr>
            <a:r>
              <a:rPr lang="en" sz="640">
                <a:solidFill>
                  <a:schemeClr val="hlink"/>
                </a:solidFill>
              </a:rPr>
              <a:t>Recall and F1 Score make the model particularly effective for applications prioritizing minimizing false negatives.</a:t>
            </a:r>
            <a:endParaRPr sz="640">
              <a:solidFill>
                <a:schemeClr val="hlink"/>
              </a:solidFill>
            </a:endParaRPr>
          </a:p>
          <a:p>
            <a:pPr indent="0" lvl="0" marL="0" rtl="0" algn="l">
              <a:lnSpc>
                <a:spcPct val="95000"/>
              </a:lnSpc>
              <a:spcBef>
                <a:spcPts val="1200"/>
              </a:spcBef>
              <a:spcAft>
                <a:spcPts val="1200"/>
              </a:spcAft>
              <a:buSzPts val="440"/>
              <a:buNone/>
            </a:pPr>
            <a:r>
              <a:t/>
            </a:r>
            <a:endParaRPr sz="760"/>
          </a:p>
        </p:txBody>
      </p:sp>
      <p:pic>
        <p:nvPicPr>
          <p:cNvPr id="317" name="Google Shape;317;p43"/>
          <p:cNvPicPr preferRelativeResize="0"/>
          <p:nvPr/>
        </p:nvPicPr>
        <p:blipFill>
          <a:blip r:embed="rId3">
            <a:alphaModFix/>
          </a:blip>
          <a:stretch>
            <a:fillRect/>
          </a:stretch>
        </p:blipFill>
        <p:spPr>
          <a:xfrm>
            <a:off x="108550" y="1152473"/>
            <a:ext cx="3420074" cy="1792650"/>
          </a:xfrm>
          <a:prstGeom prst="rect">
            <a:avLst/>
          </a:prstGeom>
          <a:noFill/>
          <a:ln>
            <a:noFill/>
          </a:ln>
        </p:spPr>
      </p:pic>
      <p:pic>
        <p:nvPicPr>
          <p:cNvPr id="318" name="Google Shape;318;p43"/>
          <p:cNvPicPr preferRelativeResize="0"/>
          <p:nvPr/>
        </p:nvPicPr>
        <p:blipFill rotWithShape="1">
          <a:blip r:embed="rId4">
            <a:alphaModFix/>
          </a:blip>
          <a:srcRect b="0" l="0" r="0" t="1690"/>
          <a:stretch/>
        </p:blipFill>
        <p:spPr>
          <a:xfrm>
            <a:off x="2118775" y="1638850"/>
            <a:ext cx="2841626" cy="2160500"/>
          </a:xfrm>
          <a:prstGeom prst="rect">
            <a:avLst/>
          </a:prstGeom>
          <a:noFill/>
          <a:ln cap="flat" cmpd="sng" w="19050">
            <a:solidFill>
              <a:schemeClr val="dk2"/>
            </a:solidFill>
            <a:prstDash val="solid"/>
            <a:round/>
            <a:headEnd len="sm" w="sm" type="none"/>
            <a:tailEnd len="sm" w="sm" type="none"/>
          </a:ln>
        </p:spPr>
      </p:pic>
      <p:pic>
        <p:nvPicPr>
          <p:cNvPr id="319" name="Google Shape;319;p43"/>
          <p:cNvPicPr preferRelativeResize="0"/>
          <p:nvPr/>
        </p:nvPicPr>
        <p:blipFill>
          <a:blip r:embed="rId5">
            <a:alphaModFix/>
          </a:blip>
          <a:stretch>
            <a:fillRect/>
          </a:stretch>
        </p:blipFill>
        <p:spPr>
          <a:xfrm>
            <a:off x="108550" y="3182498"/>
            <a:ext cx="2398374" cy="189357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Challenges and Adaptations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 and Adaptations</a:t>
            </a:r>
            <a:endParaRPr/>
          </a:p>
        </p:txBody>
      </p:sp>
      <p:sp>
        <p:nvSpPr>
          <p:cNvPr id="330" name="Google Shape;330;p4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	</a:t>
            </a:r>
            <a:endParaRPr/>
          </a:p>
          <a:p>
            <a:pPr indent="-317500" lvl="0" marL="457200" rtl="0" algn="l">
              <a:spcBef>
                <a:spcPts val="1200"/>
              </a:spcBef>
              <a:spcAft>
                <a:spcPts val="0"/>
              </a:spcAft>
              <a:buSzPts val="1400"/>
              <a:buAutoNum type="arabicPeriod"/>
            </a:pPr>
            <a:r>
              <a:rPr lang="en"/>
              <a:t>Noisy/Irrelevant Data in Dataset</a:t>
            </a:r>
            <a:endParaRPr/>
          </a:p>
          <a:p>
            <a:pPr indent="-317500" lvl="0" marL="457200" rtl="0" algn="l">
              <a:spcBef>
                <a:spcPts val="0"/>
              </a:spcBef>
              <a:spcAft>
                <a:spcPts val="0"/>
              </a:spcAft>
              <a:buSzPts val="1400"/>
              <a:buAutoNum type="arabicPeriod"/>
            </a:pPr>
            <a:r>
              <a:rPr lang="en"/>
              <a:t>Class Imbalance</a:t>
            </a:r>
            <a:endParaRPr/>
          </a:p>
          <a:p>
            <a:pPr indent="-317500" lvl="0" marL="457200" rtl="0" algn="l">
              <a:spcBef>
                <a:spcPts val="0"/>
              </a:spcBef>
              <a:spcAft>
                <a:spcPts val="0"/>
              </a:spcAft>
              <a:buSzPts val="1400"/>
              <a:buAutoNum type="arabicPeriod"/>
            </a:pPr>
            <a:r>
              <a:rPr lang="en"/>
              <a:t>Feature Engineering - needed to combine different features together for certain models which was difficult to do</a:t>
            </a:r>
            <a:endParaRPr/>
          </a:p>
        </p:txBody>
      </p:sp>
      <p:sp>
        <p:nvSpPr>
          <p:cNvPr id="331" name="Google Shape;331;p4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Adaptations</a:t>
            </a:r>
            <a:endParaRPr/>
          </a:p>
          <a:p>
            <a:pPr indent="-317500" lvl="0" marL="457200" rtl="0" algn="l">
              <a:spcBef>
                <a:spcPts val="1200"/>
              </a:spcBef>
              <a:spcAft>
                <a:spcPts val="0"/>
              </a:spcAft>
              <a:buSzPts val="1400"/>
              <a:buAutoNum type="arabicPeriod"/>
            </a:pPr>
            <a:r>
              <a:rPr lang="en"/>
              <a:t>Handled in Pre-processing by filtering out irrelevant data</a:t>
            </a:r>
            <a:endParaRPr/>
          </a:p>
          <a:p>
            <a:pPr indent="-317500" lvl="0" marL="457200" rtl="0" algn="l">
              <a:spcBef>
                <a:spcPts val="0"/>
              </a:spcBef>
              <a:spcAft>
                <a:spcPts val="0"/>
              </a:spcAft>
              <a:buSzPts val="1400"/>
              <a:buAutoNum type="arabicPeriod"/>
            </a:pPr>
            <a:r>
              <a:rPr lang="en"/>
              <a:t>Synthetic Minority Over-sampling Technique (SMOTE) - duplicating the existing minority samples to balance the distribution with the majority class</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6"/>
          <p:cNvSpPr txBox="1"/>
          <p:nvPr>
            <p:ph type="title"/>
          </p:nvPr>
        </p:nvSpPr>
        <p:spPr>
          <a:xfrm>
            <a:off x="197375" y="601725"/>
            <a:ext cx="3151800" cy="111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 World Applications</a:t>
            </a:r>
            <a:endParaRPr/>
          </a:p>
        </p:txBody>
      </p:sp>
      <p:sp>
        <p:nvSpPr>
          <p:cNvPr id="337" name="Google Shape;337;p46"/>
          <p:cNvSpPr txBox="1"/>
          <p:nvPr>
            <p:ph idx="1" type="body"/>
          </p:nvPr>
        </p:nvSpPr>
        <p:spPr>
          <a:xfrm>
            <a:off x="197375" y="1809750"/>
            <a:ext cx="3151800" cy="2261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BioInformatics Analysis used for medicine (</a:t>
            </a:r>
            <a:r>
              <a:rPr lang="en" sz="1200"/>
              <a:t>Pharmaceuticals</a:t>
            </a:r>
            <a:r>
              <a:rPr lang="en" sz="1200"/>
              <a:t>) </a:t>
            </a:r>
            <a:endParaRPr sz="1200"/>
          </a:p>
          <a:p>
            <a:pPr indent="-304800" lvl="0" marL="457200" rtl="0" algn="l">
              <a:spcBef>
                <a:spcPts val="0"/>
              </a:spcBef>
              <a:spcAft>
                <a:spcPts val="0"/>
              </a:spcAft>
              <a:buSzPts val="1200"/>
              <a:buChar char="-"/>
            </a:pPr>
            <a:r>
              <a:rPr lang="en" sz="1200"/>
              <a:t>Doctors can use the predictive models to create personalized treatment plans.</a:t>
            </a:r>
            <a:endParaRPr sz="1200"/>
          </a:p>
          <a:p>
            <a:pPr indent="-304800" lvl="0" marL="457200" rtl="0" algn="l">
              <a:lnSpc>
                <a:spcPct val="115000"/>
              </a:lnSpc>
              <a:spcBef>
                <a:spcPts val="0"/>
              </a:spcBef>
              <a:spcAft>
                <a:spcPts val="0"/>
              </a:spcAft>
              <a:buSzPts val="1200"/>
              <a:buChar char="-"/>
            </a:pPr>
            <a:r>
              <a:rPr lang="en" sz="1200"/>
              <a:t>Healthcare systems can better anticipate and allocate resources by understanding likely recovery trajectories.</a:t>
            </a:r>
            <a:endParaRPr sz="1200"/>
          </a:p>
          <a:p>
            <a:pPr indent="-304800" lvl="0" marL="457200" rtl="0" algn="l">
              <a:lnSpc>
                <a:spcPct val="115000"/>
              </a:lnSpc>
              <a:spcBef>
                <a:spcPts val="0"/>
              </a:spcBef>
              <a:spcAft>
                <a:spcPts val="0"/>
              </a:spcAft>
              <a:buSzPts val="1200"/>
              <a:buChar char="-"/>
            </a:pPr>
            <a:r>
              <a:rPr lang="en" sz="1200"/>
              <a:t>Researchers can identify distinct subtypes of long COVID and evaluate treatments </a:t>
            </a:r>
            <a:endParaRPr sz="1200"/>
          </a:p>
        </p:txBody>
      </p:sp>
      <p:sp>
        <p:nvSpPr>
          <p:cNvPr id="338" name="Google Shape;338;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Two scientists inside a laboratory discussing." id="339" name="Google Shape;339;p46"/>
          <p:cNvPicPr preferRelativeResize="0"/>
          <p:nvPr>
            <p:ph idx="2" type="pic"/>
          </p:nvPr>
        </p:nvPicPr>
        <p:blipFill rotWithShape="1">
          <a:blip r:embed="rId3">
            <a:alphaModFix/>
          </a:blip>
          <a:srcRect b="0" l="9315" r="9323" t="0"/>
          <a:stretch/>
        </p:blipFill>
        <p:spPr>
          <a:xfrm>
            <a:off x="3726325" y="669925"/>
            <a:ext cx="5220900" cy="4276800"/>
          </a:xfrm>
          <a:prstGeom prst="round2DiagRect">
            <a:avLst>
              <a:gd fmla="val 16667" name="adj1"/>
              <a:gd fmla="val 0" name="adj2"/>
            </a:avLst>
          </a:prstGeom>
        </p:spPr>
      </p:pic>
      <p:sp>
        <p:nvSpPr>
          <p:cNvPr id="340" name="Google Shape;340;p46"/>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Drawing a Conclusion</a:t>
            </a:r>
            <a:endParaRPr/>
          </a:p>
        </p:txBody>
      </p:sp>
      <p:sp>
        <p:nvSpPr>
          <p:cNvPr id="341" name="Google Shape;341;p46"/>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342" name="Google Shape;342;p46"/>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8"/>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Findings and Future Steps</a:t>
            </a:r>
            <a:endParaRPr/>
          </a:p>
        </p:txBody>
      </p:sp>
      <p:sp>
        <p:nvSpPr>
          <p:cNvPr id="353" name="Google Shape;353;p48"/>
          <p:cNvSpPr txBox="1"/>
          <p:nvPr>
            <p:ph idx="2" type="body"/>
          </p:nvPr>
        </p:nvSpPr>
        <p:spPr>
          <a:xfrm>
            <a:off x="4832400" y="863550"/>
            <a:ext cx="39999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hlink"/>
              </a:buClr>
              <a:buSzPts val="770"/>
              <a:buFont typeface="Arial"/>
              <a:buNone/>
            </a:pPr>
            <a:r>
              <a:rPr lang="en" sz="870">
                <a:solidFill>
                  <a:schemeClr val="hlink"/>
                </a:solidFill>
              </a:rPr>
              <a:t>Future Work:</a:t>
            </a:r>
            <a:endParaRPr sz="870">
              <a:solidFill>
                <a:schemeClr val="hlink"/>
              </a:solidFill>
            </a:endParaRPr>
          </a:p>
          <a:p>
            <a:pPr indent="-283845" lvl="0" marL="457200" rtl="0" algn="l">
              <a:lnSpc>
                <a:spcPct val="105000"/>
              </a:lnSpc>
              <a:spcBef>
                <a:spcPts val="1200"/>
              </a:spcBef>
              <a:spcAft>
                <a:spcPts val="0"/>
              </a:spcAft>
              <a:buClr>
                <a:schemeClr val="hlink"/>
              </a:buClr>
              <a:buSzPts val="870"/>
              <a:buFont typeface="DM Sans"/>
              <a:buChar char="●"/>
            </a:pPr>
            <a:r>
              <a:rPr lang="en" sz="870">
                <a:solidFill>
                  <a:schemeClr val="hlink"/>
                </a:solidFill>
              </a:rPr>
              <a:t>Hyperparameter Tuning:</a:t>
            </a:r>
            <a:endParaRPr sz="870">
              <a:solidFill>
                <a:schemeClr val="hlink"/>
              </a:solidFill>
            </a:endParaRPr>
          </a:p>
          <a:p>
            <a:pPr indent="-283844" lvl="1" marL="914400" rtl="0" algn="l">
              <a:lnSpc>
                <a:spcPct val="105000"/>
              </a:lnSpc>
              <a:spcBef>
                <a:spcPts val="0"/>
              </a:spcBef>
              <a:spcAft>
                <a:spcPts val="0"/>
              </a:spcAft>
              <a:buClr>
                <a:schemeClr val="hlink"/>
              </a:buClr>
              <a:buSzPts val="870"/>
              <a:buFont typeface="DM Sans"/>
              <a:buChar char="○"/>
            </a:pPr>
            <a:r>
              <a:rPr lang="en" sz="870">
                <a:solidFill>
                  <a:schemeClr val="hlink"/>
                </a:solidFill>
              </a:rPr>
              <a:t>Experiment with advanced techniques like Bayesian Optimization or Grid Search for further fine-tuning.</a:t>
            </a:r>
            <a:endParaRPr sz="870">
              <a:solidFill>
                <a:schemeClr val="hlink"/>
              </a:solidFill>
            </a:endParaRPr>
          </a:p>
          <a:p>
            <a:pPr indent="-283845" lvl="0" marL="457200" rtl="0" algn="l">
              <a:lnSpc>
                <a:spcPct val="105000"/>
              </a:lnSpc>
              <a:spcBef>
                <a:spcPts val="0"/>
              </a:spcBef>
              <a:spcAft>
                <a:spcPts val="0"/>
              </a:spcAft>
              <a:buClr>
                <a:schemeClr val="hlink"/>
              </a:buClr>
              <a:buSzPts val="870"/>
              <a:buFont typeface="DM Sans"/>
              <a:buChar char="●"/>
            </a:pPr>
            <a:r>
              <a:rPr lang="en" sz="870">
                <a:solidFill>
                  <a:schemeClr val="hlink"/>
                </a:solidFill>
              </a:rPr>
              <a:t>Feature Engineering:</a:t>
            </a:r>
            <a:endParaRPr sz="870">
              <a:solidFill>
                <a:schemeClr val="hlink"/>
              </a:solidFill>
            </a:endParaRPr>
          </a:p>
          <a:p>
            <a:pPr indent="-283844" lvl="1" marL="914400" rtl="0" algn="l">
              <a:lnSpc>
                <a:spcPct val="105000"/>
              </a:lnSpc>
              <a:spcBef>
                <a:spcPts val="0"/>
              </a:spcBef>
              <a:spcAft>
                <a:spcPts val="0"/>
              </a:spcAft>
              <a:buClr>
                <a:schemeClr val="hlink"/>
              </a:buClr>
              <a:buSzPts val="870"/>
              <a:buFont typeface="DM Sans"/>
              <a:buChar char="○"/>
            </a:pPr>
            <a:r>
              <a:rPr lang="en" sz="870">
                <a:solidFill>
                  <a:schemeClr val="hlink"/>
                </a:solidFill>
              </a:rPr>
              <a:t>Incorporate domain-specific derived features to enhance predictive power.</a:t>
            </a:r>
            <a:endParaRPr sz="870">
              <a:solidFill>
                <a:schemeClr val="hlink"/>
              </a:solidFill>
            </a:endParaRPr>
          </a:p>
          <a:p>
            <a:pPr indent="-283844" lvl="1" marL="914400" rtl="0" algn="l">
              <a:lnSpc>
                <a:spcPct val="105000"/>
              </a:lnSpc>
              <a:spcBef>
                <a:spcPts val="0"/>
              </a:spcBef>
              <a:spcAft>
                <a:spcPts val="0"/>
              </a:spcAft>
              <a:buClr>
                <a:schemeClr val="hlink"/>
              </a:buClr>
              <a:buSzPts val="870"/>
              <a:buFont typeface="DM Sans"/>
              <a:buChar char="○"/>
            </a:pPr>
            <a:r>
              <a:rPr lang="en" sz="870">
                <a:solidFill>
                  <a:schemeClr val="hlink"/>
                </a:solidFill>
              </a:rPr>
              <a:t>Address potential feature redundancy based on correlation matrix insights.</a:t>
            </a:r>
            <a:endParaRPr sz="870">
              <a:solidFill>
                <a:schemeClr val="hlink"/>
              </a:solidFill>
            </a:endParaRPr>
          </a:p>
          <a:p>
            <a:pPr indent="-283845" lvl="0" marL="457200" rtl="0" algn="l">
              <a:lnSpc>
                <a:spcPct val="105000"/>
              </a:lnSpc>
              <a:spcBef>
                <a:spcPts val="0"/>
              </a:spcBef>
              <a:spcAft>
                <a:spcPts val="0"/>
              </a:spcAft>
              <a:buClr>
                <a:schemeClr val="hlink"/>
              </a:buClr>
              <a:buSzPts val="870"/>
              <a:buFont typeface="DM Sans"/>
              <a:buChar char="●"/>
            </a:pPr>
            <a:r>
              <a:rPr lang="en" sz="870">
                <a:solidFill>
                  <a:schemeClr val="hlink"/>
                </a:solidFill>
              </a:rPr>
              <a:t>Handling Imbalanced Data:</a:t>
            </a:r>
            <a:endParaRPr sz="870">
              <a:solidFill>
                <a:schemeClr val="hlink"/>
              </a:solidFill>
            </a:endParaRPr>
          </a:p>
          <a:p>
            <a:pPr indent="-283844" lvl="1" marL="914400" rtl="0" algn="l">
              <a:lnSpc>
                <a:spcPct val="105000"/>
              </a:lnSpc>
              <a:spcBef>
                <a:spcPts val="0"/>
              </a:spcBef>
              <a:spcAft>
                <a:spcPts val="0"/>
              </a:spcAft>
              <a:buClr>
                <a:schemeClr val="hlink"/>
              </a:buClr>
              <a:buSzPts val="870"/>
              <a:buFont typeface="DM Sans"/>
              <a:buChar char="○"/>
            </a:pPr>
            <a:r>
              <a:rPr lang="en" sz="870">
                <a:solidFill>
                  <a:schemeClr val="hlink"/>
                </a:solidFill>
              </a:rPr>
              <a:t>Explore techniques like SMOTE or class weighting to improve performance on minority classes.</a:t>
            </a:r>
            <a:endParaRPr sz="870">
              <a:solidFill>
                <a:schemeClr val="hlink"/>
              </a:solidFill>
            </a:endParaRPr>
          </a:p>
          <a:p>
            <a:pPr indent="-283845" lvl="0" marL="457200" rtl="0" algn="l">
              <a:lnSpc>
                <a:spcPct val="105000"/>
              </a:lnSpc>
              <a:spcBef>
                <a:spcPts val="0"/>
              </a:spcBef>
              <a:spcAft>
                <a:spcPts val="0"/>
              </a:spcAft>
              <a:buClr>
                <a:schemeClr val="hlink"/>
              </a:buClr>
              <a:buSzPts val="870"/>
              <a:buFont typeface="DM Sans"/>
              <a:buChar char="●"/>
            </a:pPr>
            <a:r>
              <a:rPr lang="en" sz="870">
                <a:solidFill>
                  <a:schemeClr val="hlink"/>
                </a:solidFill>
              </a:rPr>
              <a:t>Scalability:</a:t>
            </a:r>
            <a:endParaRPr sz="870">
              <a:solidFill>
                <a:schemeClr val="hlink"/>
              </a:solidFill>
            </a:endParaRPr>
          </a:p>
          <a:p>
            <a:pPr indent="-283844" lvl="1" marL="914400" rtl="0" algn="l">
              <a:lnSpc>
                <a:spcPct val="105000"/>
              </a:lnSpc>
              <a:spcBef>
                <a:spcPts val="0"/>
              </a:spcBef>
              <a:spcAft>
                <a:spcPts val="0"/>
              </a:spcAft>
              <a:buClr>
                <a:schemeClr val="hlink"/>
              </a:buClr>
              <a:buSzPts val="870"/>
              <a:buFont typeface="DM Sans"/>
              <a:buChar char="○"/>
            </a:pPr>
            <a:r>
              <a:rPr lang="en" sz="870">
                <a:solidFill>
                  <a:schemeClr val="hlink"/>
                </a:solidFill>
              </a:rPr>
              <a:t>Test model scalability on larger, more diverse datasets for broader applicability.</a:t>
            </a:r>
            <a:endParaRPr sz="870">
              <a:solidFill>
                <a:schemeClr val="hlink"/>
              </a:solidFill>
            </a:endParaRPr>
          </a:p>
          <a:p>
            <a:pPr indent="0" lvl="0" marL="0" rtl="0" algn="l">
              <a:lnSpc>
                <a:spcPct val="105000"/>
              </a:lnSpc>
              <a:spcBef>
                <a:spcPts val="1200"/>
              </a:spcBef>
              <a:spcAft>
                <a:spcPts val="0"/>
              </a:spcAft>
              <a:buClr>
                <a:schemeClr val="hlink"/>
              </a:buClr>
              <a:buSzPts val="770"/>
              <a:buFont typeface="Arial"/>
              <a:buNone/>
            </a:pPr>
            <a:r>
              <a:rPr lang="en" sz="870">
                <a:solidFill>
                  <a:schemeClr val="hlink"/>
                </a:solidFill>
              </a:rPr>
              <a:t>Potential Applications:</a:t>
            </a:r>
            <a:endParaRPr sz="870">
              <a:solidFill>
                <a:schemeClr val="hlink"/>
              </a:solidFill>
            </a:endParaRPr>
          </a:p>
          <a:p>
            <a:pPr indent="-283845" lvl="0" marL="457200" rtl="0" algn="l">
              <a:lnSpc>
                <a:spcPct val="105000"/>
              </a:lnSpc>
              <a:spcBef>
                <a:spcPts val="1200"/>
              </a:spcBef>
              <a:spcAft>
                <a:spcPts val="0"/>
              </a:spcAft>
              <a:buClr>
                <a:schemeClr val="hlink"/>
              </a:buClr>
              <a:buSzPts val="870"/>
              <a:buFont typeface="DM Sans"/>
              <a:buChar char="●"/>
            </a:pPr>
            <a:r>
              <a:rPr lang="en" sz="870">
                <a:solidFill>
                  <a:schemeClr val="hlink"/>
                </a:solidFill>
              </a:rPr>
              <a:t>Deployment in real-world scenarios where high recall is critical, such as fraud detection or medical diagnoses.</a:t>
            </a:r>
            <a:endParaRPr sz="870">
              <a:solidFill>
                <a:schemeClr val="hlink"/>
              </a:solidFill>
            </a:endParaRPr>
          </a:p>
          <a:p>
            <a:pPr indent="-283845" lvl="0" marL="457200" rtl="0" algn="l">
              <a:lnSpc>
                <a:spcPct val="105000"/>
              </a:lnSpc>
              <a:spcBef>
                <a:spcPts val="0"/>
              </a:spcBef>
              <a:spcAft>
                <a:spcPts val="0"/>
              </a:spcAft>
              <a:buClr>
                <a:schemeClr val="hlink"/>
              </a:buClr>
              <a:buSzPts val="870"/>
              <a:buFont typeface="DM Sans"/>
              <a:buChar char="●"/>
            </a:pPr>
            <a:r>
              <a:rPr lang="en" sz="870">
                <a:solidFill>
                  <a:schemeClr val="hlink"/>
                </a:solidFill>
              </a:rPr>
              <a:t>Integration into a pipeline for real-time predictions, leveraging XGBoost’s computational efficiency.</a:t>
            </a:r>
            <a:endParaRPr sz="870">
              <a:solidFill>
                <a:schemeClr val="hlink"/>
              </a:solidFill>
            </a:endParaRPr>
          </a:p>
          <a:p>
            <a:pPr indent="0" lvl="0" marL="0" rtl="0" algn="l">
              <a:lnSpc>
                <a:spcPct val="105000"/>
              </a:lnSpc>
              <a:spcBef>
                <a:spcPts val="1200"/>
              </a:spcBef>
              <a:spcAft>
                <a:spcPts val="1200"/>
              </a:spcAft>
              <a:buSzPts val="770"/>
              <a:buNone/>
            </a:pPr>
            <a:r>
              <a:t/>
            </a:r>
            <a:endParaRPr sz="1080"/>
          </a:p>
        </p:txBody>
      </p:sp>
      <p:sp>
        <p:nvSpPr>
          <p:cNvPr id="354" name="Google Shape;354;p48"/>
          <p:cNvSpPr txBox="1"/>
          <p:nvPr>
            <p:ph idx="1" type="body"/>
          </p:nvPr>
        </p:nvSpPr>
        <p:spPr>
          <a:xfrm>
            <a:off x="311700" y="847675"/>
            <a:ext cx="3999900" cy="34164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hlink"/>
              </a:buClr>
              <a:buSzPts val="1100"/>
              <a:buFont typeface="Arial"/>
              <a:buNone/>
            </a:pPr>
            <a:r>
              <a:rPr lang="en" sz="900">
                <a:solidFill>
                  <a:schemeClr val="hlink"/>
                </a:solidFill>
              </a:rPr>
              <a:t>Key Findings:</a:t>
            </a:r>
            <a:endParaRPr sz="900">
              <a:solidFill>
                <a:schemeClr val="hlink"/>
              </a:solidFill>
            </a:endParaRPr>
          </a:p>
          <a:p>
            <a:pPr indent="-285750" lvl="0" marL="457200" rtl="0" algn="l">
              <a:lnSpc>
                <a:spcPct val="95000"/>
              </a:lnSpc>
              <a:spcBef>
                <a:spcPts val="1200"/>
              </a:spcBef>
              <a:spcAft>
                <a:spcPts val="0"/>
              </a:spcAft>
              <a:buClr>
                <a:schemeClr val="hlink"/>
              </a:buClr>
              <a:buSzPts val="900"/>
              <a:buFont typeface="Arial"/>
              <a:buChar char="●"/>
            </a:pPr>
            <a:r>
              <a:rPr lang="en" sz="900">
                <a:solidFill>
                  <a:schemeClr val="hlink"/>
                </a:solidFill>
              </a:rPr>
              <a:t>XGBoost demonstrated the best balance between precision, recall, and overall performance.</a:t>
            </a:r>
            <a:endParaRPr sz="900">
              <a:solidFill>
                <a:schemeClr val="hlink"/>
              </a:solidFill>
            </a:endParaRPr>
          </a:p>
          <a:p>
            <a:pPr indent="-285750" lvl="0" marL="457200" rtl="0" algn="l">
              <a:lnSpc>
                <a:spcPct val="95000"/>
              </a:lnSpc>
              <a:spcBef>
                <a:spcPts val="0"/>
              </a:spcBef>
              <a:spcAft>
                <a:spcPts val="0"/>
              </a:spcAft>
              <a:buClr>
                <a:schemeClr val="hlink"/>
              </a:buClr>
              <a:buSzPts val="900"/>
              <a:buFont typeface="Arial"/>
              <a:buChar char="●"/>
            </a:pPr>
            <a:r>
              <a:rPr lang="en" sz="900">
                <a:solidFill>
                  <a:schemeClr val="hlink"/>
                </a:solidFill>
              </a:rPr>
              <a:t>Achieved consistent cross-validation and test set accuracy (~67%) with an AUC of 0.72, reflecting robust generalization.</a:t>
            </a:r>
            <a:endParaRPr sz="900">
              <a:solidFill>
                <a:schemeClr val="hlink"/>
              </a:solidFill>
            </a:endParaRPr>
          </a:p>
          <a:p>
            <a:pPr indent="-285750" lvl="0" marL="457200" rtl="0" algn="l">
              <a:lnSpc>
                <a:spcPct val="95000"/>
              </a:lnSpc>
              <a:spcBef>
                <a:spcPts val="0"/>
              </a:spcBef>
              <a:spcAft>
                <a:spcPts val="0"/>
              </a:spcAft>
              <a:buClr>
                <a:schemeClr val="hlink"/>
              </a:buClr>
              <a:buSzPts val="900"/>
              <a:buFont typeface="DM Sans"/>
              <a:buChar char="●"/>
            </a:pPr>
            <a:r>
              <a:rPr lang="en" sz="900">
                <a:solidFill>
                  <a:schemeClr val="hlink"/>
                </a:solidFill>
              </a:rPr>
              <a:t>Top features identified (Death, Age, Medical Unit, ICU, etc.) contributed significantly to model performance.</a:t>
            </a:r>
            <a:endParaRPr sz="900">
              <a:solidFill>
                <a:schemeClr val="hlink"/>
              </a:solidFill>
            </a:endParaRPr>
          </a:p>
          <a:p>
            <a:pPr indent="0" lvl="0" marL="0" rtl="0" algn="l">
              <a:lnSpc>
                <a:spcPct val="95000"/>
              </a:lnSpc>
              <a:spcBef>
                <a:spcPts val="1200"/>
              </a:spcBef>
              <a:spcAft>
                <a:spcPts val="0"/>
              </a:spcAft>
              <a:buClr>
                <a:schemeClr val="hlink"/>
              </a:buClr>
              <a:buSzPts val="1100"/>
              <a:buFont typeface="Arial"/>
              <a:buNone/>
            </a:pPr>
            <a:r>
              <a:rPr lang="en" sz="900">
                <a:solidFill>
                  <a:schemeClr val="hlink"/>
                </a:solidFill>
              </a:rPr>
              <a:t>Implications:</a:t>
            </a:r>
            <a:endParaRPr sz="900">
              <a:solidFill>
                <a:schemeClr val="hlink"/>
              </a:solidFill>
            </a:endParaRPr>
          </a:p>
          <a:p>
            <a:pPr indent="-285750" lvl="0" marL="457200" rtl="0" algn="l">
              <a:lnSpc>
                <a:spcPct val="95000"/>
              </a:lnSpc>
              <a:spcBef>
                <a:spcPts val="1200"/>
              </a:spcBef>
              <a:spcAft>
                <a:spcPts val="0"/>
              </a:spcAft>
              <a:buClr>
                <a:schemeClr val="hlink"/>
              </a:buClr>
              <a:buSzPts val="900"/>
              <a:buFont typeface="Arial"/>
              <a:buChar char="●"/>
            </a:pPr>
            <a:r>
              <a:rPr lang="en" sz="900">
                <a:solidFill>
                  <a:schemeClr val="hlink"/>
                </a:solidFill>
              </a:rPr>
              <a:t>High recall for positive class (78%) ensures effectiveness in identifying key cases, reducing potential false negatives in critical applications.</a:t>
            </a:r>
            <a:endParaRPr sz="900">
              <a:solidFill>
                <a:schemeClr val="hlink"/>
              </a:solidFill>
            </a:endParaRPr>
          </a:p>
          <a:p>
            <a:pPr indent="-285750" lvl="0" marL="457200" rtl="0" algn="l">
              <a:lnSpc>
                <a:spcPct val="95000"/>
              </a:lnSpc>
              <a:spcBef>
                <a:spcPts val="0"/>
              </a:spcBef>
              <a:spcAft>
                <a:spcPts val="0"/>
              </a:spcAft>
              <a:buClr>
                <a:schemeClr val="hlink"/>
              </a:buClr>
              <a:buSzPts val="900"/>
              <a:buFont typeface="DM Sans"/>
              <a:buChar char="●"/>
            </a:pPr>
            <a:r>
              <a:rPr lang="en" sz="900">
                <a:solidFill>
                  <a:schemeClr val="hlink"/>
                </a:solidFill>
              </a:rPr>
              <a:t>The regularization techniques used improved model stability and prevented overfitting.</a:t>
            </a:r>
            <a:endParaRPr sz="900">
              <a:solidFill>
                <a:schemeClr val="hlink"/>
              </a:solidFill>
            </a:endParaRPr>
          </a:p>
          <a:p>
            <a:pPr indent="0" lvl="0" marL="0" rtl="0" algn="l">
              <a:lnSpc>
                <a:spcPct val="95000"/>
              </a:lnSpc>
              <a:spcBef>
                <a:spcPts val="1200"/>
              </a:spcBef>
              <a:spcAft>
                <a:spcPts val="1200"/>
              </a:spcAft>
              <a:buNone/>
            </a:pPr>
            <a:r>
              <a:t/>
            </a:r>
            <a:endParaRPr sz="1200"/>
          </a:p>
        </p:txBody>
      </p:sp>
      <p:pic>
        <p:nvPicPr>
          <p:cNvPr id="355" name="Google Shape;355;p48"/>
          <p:cNvPicPr preferRelativeResize="0"/>
          <p:nvPr/>
        </p:nvPicPr>
        <p:blipFill>
          <a:blip r:embed="rId3">
            <a:alphaModFix/>
          </a:blip>
          <a:stretch>
            <a:fillRect/>
          </a:stretch>
        </p:blipFill>
        <p:spPr>
          <a:xfrm>
            <a:off x="809076" y="3397850"/>
            <a:ext cx="2496650" cy="16809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9"/>
          <p:cNvSpPr txBox="1"/>
          <p:nvPr>
            <p:ph idx="4" type="body"/>
          </p:nvPr>
        </p:nvSpPr>
        <p:spPr>
          <a:xfrm>
            <a:off x="8208751" y="196725"/>
            <a:ext cx="8124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t/>
            </a:r>
            <a:endParaRPr/>
          </a:p>
        </p:txBody>
      </p:sp>
      <p:sp>
        <p:nvSpPr>
          <p:cNvPr id="361" name="Google Shape;361;p49"/>
          <p:cNvSpPr txBox="1"/>
          <p:nvPr>
            <p:ph type="ctrTitle"/>
          </p:nvPr>
        </p:nvSpPr>
        <p:spPr>
          <a:xfrm>
            <a:off x="566100" y="1633200"/>
            <a:ext cx="8011800" cy="18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ctr">
              <a:spcBef>
                <a:spcPts val="0"/>
              </a:spcBef>
              <a:spcAft>
                <a:spcPts val="0"/>
              </a:spcAft>
              <a:buNone/>
            </a:pPr>
            <a:r>
              <a:rPr lang="en"/>
              <a:t>Q/A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27" name="Google Shape;227;p33"/>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228" name="Google Shape;228;p33"/>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Machine Learning</a:t>
            </a:r>
            <a:endParaRPr/>
          </a:p>
        </p:txBody>
      </p:sp>
      <p:sp>
        <p:nvSpPr>
          <p:cNvPr id="229" name="Google Shape;229;p33"/>
          <p:cNvSpPr txBox="1"/>
          <p:nvPr/>
        </p:nvSpPr>
        <p:spPr>
          <a:xfrm>
            <a:off x="516862" y="44623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Problem Statement</a:t>
            </a:r>
            <a:endParaRPr b="1" sz="3650">
              <a:solidFill>
                <a:schemeClr val="dk1"/>
              </a:solidFill>
              <a:latin typeface="Merriweather"/>
              <a:ea typeface="Merriweather"/>
              <a:cs typeface="Merriweather"/>
              <a:sym typeface="Merriweather"/>
            </a:endParaRPr>
          </a:p>
        </p:txBody>
      </p:sp>
      <p:sp>
        <p:nvSpPr>
          <p:cNvPr id="230" name="Google Shape;230;p33"/>
          <p:cNvSpPr txBox="1"/>
          <p:nvPr/>
        </p:nvSpPr>
        <p:spPr>
          <a:xfrm>
            <a:off x="516862" y="128576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Data Set</a:t>
            </a:r>
            <a:endParaRPr b="1" sz="3650">
              <a:solidFill>
                <a:schemeClr val="dk1"/>
              </a:solidFill>
              <a:latin typeface="Merriweather"/>
              <a:ea typeface="Merriweather"/>
              <a:cs typeface="Merriweather"/>
              <a:sym typeface="Merriweather"/>
            </a:endParaRPr>
          </a:p>
        </p:txBody>
      </p:sp>
      <p:sp>
        <p:nvSpPr>
          <p:cNvPr id="231" name="Google Shape;231;p33"/>
          <p:cNvSpPr txBox="1"/>
          <p:nvPr/>
        </p:nvSpPr>
        <p:spPr>
          <a:xfrm>
            <a:off x="516862" y="212524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Methodology</a:t>
            </a:r>
            <a:endParaRPr b="1" sz="3650">
              <a:solidFill>
                <a:schemeClr val="dk1"/>
              </a:solidFill>
              <a:latin typeface="Merriweather"/>
              <a:ea typeface="Merriweather"/>
              <a:cs typeface="Merriweather"/>
              <a:sym typeface="Merriweather"/>
            </a:endParaRPr>
          </a:p>
        </p:txBody>
      </p:sp>
      <p:sp>
        <p:nvSpPr>
          <p:cNvPr id="232" name="Google Shape;232;p33"/>
          <p:cNvSpPr txBox="1"/>
          <p:nvPr/>
        </p:nvSpPr>
        <p:spPr>
          <a:xfrm>
            <a:off x="516862" y="295794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Results</a:t>
            </a:r>
            <a:endParaRPr b="1" sz="3650">
              <a:solidFill>
                <a:schemeClr val="dk1"/>
              </a:solidFill>
              <a:latin typeface="Merriweather"/>
              <a:ea typeface="Merriweather"/>
              <a:cs typeface="Merriweather"/>
              <a:sym typeface="Merriweather"/>
            </a:endParaRPr>
          </a:p>
        </p:txBody>
      </p:sp>
      <p:sp>
        <p:nvSpPr>
          <p:cNvPr id="233" name="Google Shape;233;p33"/>
          <p:cNvSpPr txBox="1"/>
          <p:nvPr/>
        </p:nvSpPr>
        <p:spPr>
          <a:xfrm>
            <a:off x="516862" y="366025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Challenges and Adaptations</a:t>
            </a:r>
            <a:endParaRPr b="1" sz="3650">
              <a:solidFill>
                <a:schemeClr val="dk1"/>
              </a:solidFill>
              <a:latin typeface="Merriweather"/>
              <a:ea typeface="Merriweather"/>
              <a:cs typeface="Merriweather"/>
              <a:sym typeface="Merriweather"/>
            </a:endParaRPr>
          </a:p>
        </p:txBody>
      </p:sp>
      <p:sp>
        <p:nvSpPr>
          <p:cNvPr id="234" name="Google Shape;234;p33"/>
          <p:cNvSpPr txBox="1"/>
          <p:nvPr/>
        </p:nvSpPr>
        <p:spPr>
          <a:xfrm>
            <a:off x="197379" y="44623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1.</a:t>
            </a:r>
            <a:endParaRPr b="1" sz="1450">
              <a:solidFill>
                <a:schemeClr val="dk1"/>
              </a:solidFill>
              <a:latin typeface="Merriweather"/>
              <a:ea typeface="Merriweather"/>
              <a:cs typeface="Merriweather"/>
              <a:sym typeface="Merriweather"/>
            </a:endParaRPr>
          </a:p>
        </p:txBody>
      </p:sp>
      <p:sp>
        <p:nvSpPr>
          <p:cNvPr id="235" name="Google Shape;235;p33"/>
          <p:cNvSpPr txBox="1"/>
          <p:nvPr/>
        </p:nvSpPr>
        <p:spPr>
          <a:xfrm>
            <a:off x="197379" y="128576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236" name="Google Shape;236;p33"/>
          <p:cNvSpPr txBox="1"/>
          <p:nvPr/>
        </p:nvSpPr>
        <p:spPr>
          <a:xfrm>
            <a:off x="197379" y="212524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237" name="Google Shape;237;p33"/>
          <p:cNvSpPr txBox="1"/>
          <p:nvPr/>
        </p:nvSpPr>
        <p:spPr>
          <a:xfrm>
            <a:off x="197379" y="295794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4.</a:t>
            </a:r>
            <a:endParaRPr b="1" sz="1450">
              <a:solidFill>
                <a:schemeClr val="dk1"/>
              </a:solidFill>
              <a:latin typeface="Merriweather"/>
              <a:ea typeface="Merriweather"/>
              <a:cs typeface="Merriweather"/>
              <a:sym typeface="Merriweather"/>
            </a:endParaRPr>
          </a:p>
        </p:txBody>
      </p:sp>
      <p:sp>
        <p:nvSpPr>
          <p:cNvPr id="238" name="Google Shape;238;p33"/>
          <p:cNvSpPr txBox="1"/>
          <p:nvPr/>
        </p:nvSpPr>
        <p:spPr>
          <a:xfrm>
            <a:off x="197379" y="366025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5.</a:t>
            </a:r>
            <a:endParaRPr b="1" sz="1450">
              <a:solidFill>
                <a:schemeClr val="dk1"/>
              </a:solidFill>
              <a:latin typeface="Merriweather"/>
              <a:ea typeface="Merriweather"/>
              <a:cs typeface="Merriweather"/>
              <a:sym typeface="Merriweather"/>
            </a:endParaRPr>
          </a:p>
        </p:txBody>
      </p:sp>
      <p:sp>
        <p:nvSpPr>
          <p:cNvPr id="239" name="Google Shape;239;p33"/>
          <p:cNvSpPr txBox="1"/>
          <p:nvPr/>
        </p:nvSpPr>
        <p:spPr>
          <a:xfrm>
            <a:off x="516437" y="448615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Conclusion</a:t>
            </a:r>
            <a:endParaRPr b="1" sz="3650">
              <a:solidFill>
                <a:schemeClr val="dk1"/>
              </a:solidFill>
              <a:latin typeface="Merriweather"/>
              <a:ea typeface="Merriweather"/>
              <a:cs typeface="Merriweather"/>
              <a:sym typeface="Merriweather"/>
            </a:endParaRPr>
          </a:p>
        </p:txBody>
      </p:sp>
      <p:sp>
        <p:nvSpPr>
          <p:cNvPr id="240" name="Google Shape;240;p33"/>
          <p:cNvSpPr txBox="1"/>
          <p:nvPr/>
        </p:nvSpPr>
        <p:spPr>
          <a:xfrm>
            <a:off x="196954" y="448615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6</a:t>
            </a:r>
            <a:r>
              <a:rPr b="1" lang="en" sz="1450">
                <a:solidFill>
                  <a:schemeClr val="dk1"/>
                </a:solidFill>
                <a:latin typeface="Merriweather"/>
                <a:ea typeface="Merriweather"/>
                <a:cs typeface="Merriweather"/>
                <a:sym typeface="Merriweather"/>
              </a:rPr>
              <a:t>.</a:t>
            </a:r>
            <a:endParaRPr b="1" sz="1450">
              <a:solidFill>
                <a:schemeClr val="dk1"/>
              </a:solidFill>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6" name="Google Shape;246;p34"/>
          <p:cNvSpPr txBox="1"/>
          <p:nvPr>
            <p:ph idx="1" type="subTitle"/>
          </p:nvPr>
        </p:nvSpPr>
        <p:spPr>
          <a:xfrm>
            <a:off x="941350" y="1896825"/>
            <a:ext cx="7193400" cy="1631700"/>
          </a:xfrm>
          <a:prstGeom prst="rect">
            <a:avLst/>
          </a:prstGeom>
        </p:spPr>
        <p:txBody>
          <a:bodyPr anchorCtr="0" anchor="ctr" bIns="91425" lIns="91425" spcFirstLastPara="1" rIns="91425" wrap="square" tIns="91425">
            <a:spAutoFit/>
          </a:bodyPr>
          <a:lstStyle/>
          <a:p>
            <a:pPr indent="0" lvl="0" marL="0" rtl="0" algn="ctr">
              <a:spcBef>
                <a:spcPts val="0"/>
              </a:spcBef>
              <a:spcAft>
                <a:spcPts val="1200"/>
              </a:spcAft>
              <a:buNone/>
            </a:pPr>
            <a:r>
              <a:rPr lang="en" sz="2350"/>
              <a:t> Our objective was to predict the likeliness of getting long covid in the United States </a:t>
            </a:r>
            <a:r>
              <a:rPr lang="en" sz="2350"/>
              <a:t>? </a:t>
            </a:r>
            <a:r>
              <a:rPr lang="en" sz="2350"/>
              <a:t>(using </a:t>
            </a:r>
            <a:r>
              <a:rPr lang="en" sz="2350"/>
              <a:t>specific characteristics: age, gender, intubation status, etc.) </a:t>
            </a:r>
            <a:endParaRPr sz="2350"/>
          </a:p>
        </p:txBody>
      </p:sp>
      <p:sp>
        <p:nvSpPr>
          <p:cNvPr id="247" name="Google Shape;247;p34"/>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Problem Statement</a:t>
            </a:r>
            <a:endParaRPr/>
          </a:p>
        </p:txBody>
      </p:sp>
      <p:sp>
        <p:nvSpPr>
          <p:cNvPr id="248" name="Google Shape;248;p34"/>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Machine Learning</a:t>
            </a:r>
            <a:endParaRPr/>
          </a:p>
        </p:txBody>
      </p:sp>
      <p:sp>
        <p:nvSpPr>
          <p:cNvPr id="249" name="Google Shape;249;p34"/>
          <p:cNvSpPr txBox="1"/>
          <p:nvPr/>
        </p:nvSpPr>
        <p:spPr>
          <a:xfrm>
            <a:off x="137050" y="604875"/>
            <a:ext cx="8802000" cy="1092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50">
                <a:solidFill>
                  <a:schemeClr val="dk1"/>
                </a:solidFill>
                <a:latin typeface="Merriweather"/>
                <a:ea typeface="Merriweather"/>
                <a:cs typeface="Merriweather"/>
                <a:sym typeface="Merriweather"/>
              </a:rPr>
              <a:t>Long covid poses health challenges that need data driven insights</a:t>
            </a:r>
            <a:endParaRPr b="1" sz="2950">
              <a:solidFill>
                <a:schemeClr val="dk1"/>
              </a:solidFill>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197375" y="405825"/>
            <a:ext cx="3487200" cy="78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350"/>
              <a:t>CDC Long Covid</a:t>
            </a:r>
            <a:r>
              <a:rPr lang="en" sz="2350"/>
              <a:t>   Dataset</a:t>
            </a:r>
            <a:endParaRPr b="0" sz="1450"/>
          </a:p>
        </p:txBody>
      </p:sp>
      <p:sp>
        <p:nvSpPr>
          <p:cNvPr id="255" name="Google Shape;255;p35"/>
          <p:cNvSpPr txBox="1"/>
          <p:nvPr>
            <p:ph idx="1" type="body"/>
          </p:nvPr>
        </p:nvSpPr>
        <p:spPr>
          <a:xfrm>
            <a:off x="196950" y="1930000"/>
            <a:ext cx="3151800" cy="24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Dataset was on the</a:t>
            </a:r>
            <a:r>
              <a:rPr lang="en"/>
              <a:t> long covid effects/deaths. </a:t>
            </a:r>
            <a:endParaRPr/>
          </a:p>
          <a:p>
            <a:pPr indent="0" lvl="0" marL="0" rtl="0" algn="l">
              <a:spcBef>
                <a:spcPts val="1200"/>
              </a:spcBef>
              <a:spcAft>
                <a:spcPts val="0"/>
              </a:spcAft>
              <a:buNone/>
            </a:pPr>
            <a:r>
              <a:rPr lang="en"/>
              <a:t>Data included:</a:t>
            </a:r>
            <a:endParaRPr/>
          </a:p>
          <a:p>
            <a:pPr indent="-292100" lvl="0" marL="457200" rtl="0" algn="l">
              <a:spcBef>
                <a:spcPts val="1200"/>
              </a:spcBef>
              <a:spcAft>
                <a:spcPts val="0"/>
              </a:spcAft>
              <a:buSzPts val="1000"/>
              <a:buChar char="●"/>
            </a:pPr>
            <a:r>
              <a:rPr lang="en"/>
              <a:t>Intubated - whether patient was connected to a ventilator </a:t>
            </a:r>
            <a:endParaRPr/>
          </a:p>
          <a:p>
            <a:pPr indent="-292100" lvl="0" marL="457200" rtl="0" algn="l">
              <a:spcBef>
                <a:spcPts val="0"/>
              </a:spcBef>
              <a:spcAft>
                <a:spcPts val="0"/>
              </a:spcAft>
              <a:buSzPts val="1000"/>
              <a:buChar char="●"/>
            </a:pPr>
            <a:r>
              <a:rPr lang="en"/>
              <a:t>Gender</a:t>
            </a:r>
            <a:endParaRPr/>
          </a:p>
          <a:p>
            <a:pPr indent="-292100" lvl="0" marL="457200" rtl="0" algn="l">
              <a:spcBef>
                <a:spcPts val="0"/>
              </a:spcBef>
              <a:spcAft>
                <a:spcPts val="0"/>
              </a:spcAft>
              <a:buSzPts val="1000"/>
              <a:buChar char="●"/>
            </a:pPr>
            <a:r>
              <a:rPr lang="en"/>
              <a:t>Age</a:t>
            </a:r>
            <a:endParaRPr/>
          </a:p>
          <a:p>
            <a:pPr indent="-292100" lvl="0" marL="457200" rtl="0" algn="l">
              <a:spcBef>
                <a:spcPts val="0"/>
              </a:spcBef>
              <a:spcAft>
                <a:spcPts val="0"/>
              </a:spcAft>
              <a:buSzPts val="1000"/>
              <a:buChar char="●"/>
            </a:pPr>
            <a:r>
              <a:rPr lang="en"/>
              <a:t>Medical Unit</a:t>
            </a:r>
            <a:endParaRPr/>
          </a:p>
          <a:p>
            <a:pPr indent="-292100" lvl="0" marL="457200" rtl="0" algn="l">
              <a:spcBef>
                <a:spcPts val="0"/>
              </a:spcBef>
              <a:spcAft>
                <a:spcPts val="0"/>
              </a:spcAft>
              <a:buSzPts val="1000"/>
              <a:buChar char="●"/>
            </a:pPr>
            <a:r>
              <a:rPr lang="en"/>
              <a:t>Diabetes</a:t>
            </a:r>
            <a:endParaRPr/>
          </a:p>
          <a:p>
            <a:pPr indent="-292100" lvl="0" marL="457200" rtl="0" algn="l">
              <a:spcBef>
                <a:spcPts val="0"/>
              </a:spcBef>
              <a:spcAft>
                <a:spcPts val="0"/>
              </a:spcAft>
              <a:buSzPts val="1000"/>
              <a:buChar char="●"/>
            </a:pPr>
            <a:r>
              <a:rPr lang="en"/>
              <a:t>Pneumonia</a:t>
            </a:r>
            <a:endParaRPr/>
          </a:p>
          <a:p>
            <a:pPr indent="-292100" lvl="0" marL="457200" rtl="0" algn="l">
              <a:spcBef>
                <a:spcPts val="0"/>
              </a:spcBef>
              <a:spcAft>
                <a:spcPts val="0"/>
              </a:spcAft>
              <a:buSzPts val="1000"/>
              <a:buChar char="●"/>
            </a:pPr>
            <a:r>
              <a:rPr lang="en"/>
              <a:t>Pregnancy</a:t>
            </a:r>
            <a:endParaRPr/>
          </a:p>
          <a:p>
            <a:pPr indent="-292100" lvl="0" marL="457200" rtl="0" algn="l">
              <a:spcBef>
                <a:spcPts val="0"/>
              </a:spcBef>
              <a:spcAft>
                <a:spcPts val="0"/>
              </a:spcAft>
              <a:buSzPts val="1000"/>
              <a:buChar char="●"/>
            </a:pPr>
            <a:r>
              <a:rPr lang="en"/>
              <a:t>ETC.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256" name="Google Shape;256;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7" name="Google Shape;257;p35"/>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Dataset</a:t>
            </a:r>
            <a:endParaRPr/>
          </a:p>
        </p:txBody>
      </p:sp>
      <p:sp>
        <p:nvSpPr>
          <p:cNvPr id="258" name="Google Shape;258;p35"/>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259" name="Google Shape;259;p35"/>
          <p:cNvSpPr txBox="1"/>
          <p:nvPr/>
        </p:nvSpPr>
        <p:spPr>
          <a:xfrm>
            <a:off x="196950" y="1112850"/>
            <a:ext cx="3310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Merriweather Light"/>
                <a:ea typeface="Merriweather Light"/>
                <a:cs typeface="Merriweather Light"/>
                <a:sym typeface="Merriweather Light"/>
              </a:rPr>
              <a:t>Long Covid Related Symptoms</a:t>
            </a:r>
            <a:endParaRPr sz="1500">
              <a:solidFill>
                <a:schemeClr val="dk1"/>
              </a:solidFill>
              <a:latin typeface="Merriweather Light"/>
              <a:ea typeface="Merriweather Light"/>
              <a:cs typeface="Merriweather Light"/>
              <a:sym typeface="Merriweather Light"/>
            </a:endParaRPr>
          </a:p>
        </p:txBody>
      </p:sp>
      <p:pic>
        <p:nvPicPr>
          <p:cNvPr id="260" name="Google Shape;260;p35"/>
          <p:cNvPicPr preferRelativeResize="0"/>
          <p:nvPr/>
        </p:nvPicPr>
        <p:blipFill>
          <a:blip r:embed="rId3">
            <a:alphaModFix/>
          </a:blip>
          <a:stretch>
            <a:fillRect/>
          </a:stretch>
        </p:blipFill>
        <p:spPr>
          <a:xfrm>
            <a:off x="3658824" y="1084550"/>
            <a:ext cx="5287798" cy="2974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Data Pre-Processing &amp; EDA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271" name="Google Shape;271;p37"/>
          <p:cNvSpPr txBox="1"/>
          <p:nvPr>
            <p:ph idx="2" type="body"/>
          </p:nvPr>
        </p:nvSpPr>
        <p:spPr>
          <a:xfrm>
            <a:off x="5544450" y="712925"/>
            <a:ext cx="3509400" cy="381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accent3"/>
              </a:buClr>
              <a:buSzPts val="1100"/>
              <a:buFont typeface="Arial"/>
              <a:buNone/>
            </a:pPr>
            <a:r>
              <a:rPr lang="en"/>
              <a:t>Pre-Processing:</a:t>
            </a:r>
            <a:endParaRPr/>
          </a:p>
          <a:p>
            <a:pPr indent="-317500" lvl="0" marL="457200" rtl="0" algn="l">
              <a:spcBef>
                <a:spcPts val="1200"/>
              </a:spcBef>
              <a:spcAft>
                <a:spcPts val="0"/>
              </a:spcAft>
              <a:buSzPts val="1400"/>
              <a:buChar char="●"/>
            </a:pPr>
            <a:r>
              <a:rPr lang="en"/>
              <a:t>Removed duplicates - </a:t>
            </a:r>
            <a:r>
              <a:rPr lang="en"/>
              <a:t>balancing </a:t>
            </a:r>
            <a:r>
              <a:rPr lang="en"/>
              <a:t>class balance + class proportions</a:t>
            </a:r>
            <a:endParaRPr/>
          </a:p>
          <a:p>
            <a:pPr indent="-317500" lvl="0" marL="457200" rtl="0" algn="l">
              <a:spcBef>
                <a:spcPts val="0"/>
              </a:spcBef>
              <a:spcAft>
                <a:spcPts val="0"/>
              </a:spcAft>
              <a:buSzPts val="1400"/>
              <a:buChar char="●"/>
            </a:pPr>
            <a:r>
              <a:rPr lang="en"/>
              <a:t>Cleaned Missing Values - removing values with incomplete data</a:t>
            </a:r>
            <a:endParaRPr/>
          </a:p>
          <a:p>
            <a:pPr indent="0" lvl="0" marL="0" rtl="0" algn="l">
              <a:spcBef>
                <a:spcPts val="1200"/>
              </a:spcBef>
              <a:spcAft>
                <a:spcPts val="0"/>
              </a:spcAft>
              <a:buNone/>
            </a:pPr>
            <a:r>
              <a:rPr lang="en"/>
              <a:t>EDA:</a:t>
            </a:r>
            <a:endParaRPr/>
          </a:p>
          <a:p>
            <a:pPr indent="-317500" lvl="0" marL="457200" rtl="0" algn="l">
              <a:spcBef>
                <a:spcPts val="1200"/>
              </a:spcBef>
              <a:spcAft>
                <a:spcPts val="0"/>
              </a:spcAft>
              <a:buSzPts val="1400"/>
              <a:buChar char="●"/>
            </a:pPr>
            <a:r>
              <a:rPr lang="en"/>
              <a:t>Univariate distribution for age - most important factor for COVID mortality rate</a:t>
            </a:r>
            <a:endParaRPr/>
          </a:p>
          <a:p>
            <a:pPr indent="-317500" lvl="0" marL="457200" rtl="0" algn="l">
              <a:spcBef>
                <a:spcPts val="0"/>
              </a:spcBef>
              <a:spcAft>
                <a:spcPts val="0"/>
              </a:spcAft>
              <a:buSzPts val="1400"/>
              <a:buChar char="●"/>
            </a:pPr>
            <a:r>
              <a:rPr lang="en"/>
              <a:t>Mortality rate by ICU and intubation status - strongly correlated</a:t>
            </a:r>
            <a:endParaRPr/>
          </a:p>
          <a:p>
            <a:pPr indent="-317500" lvl="0" marL="457200" rtl="0" algn="l">
              <a:spcBef>
                <a:spcPts val="0"/>
              </a:spcBef>
              <a:spcAft>
                <a:spcPts val="0"/>
              </a:spcAft>
              <a:buSzPts val="1400"/>
              <a:buChar char="●"/>
            </a:pPr>
            <a:r>
              <a:rPr lang="en"/>
              <a:t>Age Distribution for COVID cases - normally distributed, as expected</a:t>
            </a:r>
            <a:endParaRPr/>
          </a:p>
        </p:txBody>
      </p:sp>
      <p:sp>
        <p:nvSpPr>
          <p:cNvPr id="272" name="Google Shape;272;p37"/>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 + </a:t>
            </a:r>
            <a:r>
              <a:rPr lang="en"/>
              <a:t>EDA</a:t>
            </a:r>
            <a:endParaRPr/>
          </a:p>
        </p:txBody>
      </p:sp>
      <p:pic>
        <p:nvPicPr>
          <p:cNvPr id="273" name="Google Shape;273;p37"/>
          <p:cNvPicPr preferRelativeResize="0"/>
          <p:nvPr/>
        </p:nvPicPr>
        <p:blipFill rotWithShape="1">
          <a:blip r:embed="rId3">
            <a:alphaModFix/>
          </a:blip>
          <a:srcRect b="0" l="0" r="0" t="1224"/>
          <a:stretch/>
        </p:blipFill>
        <p:spPr>
          <a:xfrm>
            <a:off x="152400" y="1019250"/>
            <a:ext cx="2730000" cy="1748600"/>
          </a:xfrm>
          <a:prstGeom prst="rect">
            <a:avLst/>
          </a:prstGeom>
          <a:noFill/>
          <a:ln cap="flat" cmpd="sng" w="19050">
            <a:solidFill>
              <a:schemeClr val="dk2"/>
            </a:solidFill>
            <a:prstDash val="solid"/>
            <a:round/>
            <a:headEnd len="sm" w="sm" type="none"/>
            <a:tailEnd len="sm" w="sm" type="none"/>
          </a:ln>
        </p:spPr>
      </p:pic>
      <p:pic>
        <p:nvPicPr>
          <p:cNvPr id="274" name="Google Shape;274;p37"/>
          <p:cNvPicPr preferRelativeResize="0"/>
          <p:nvPr/>
        </p:nvPicPr>
        <p:blipFill>
          <a:blip r:embed="rId4">
            <a:alphaModFix/>
          </a:blip>
          <a:stretch>
            <a:fillRect/>
          </a:stretch>
        </p:blipFill>
        <p:spPr>
          <a:xfrm>
            <a:off x="152400" y="3158300"/>
            <a:ext cx="2588949" cy="1770226"/>
          </a:xfrm>
          <a:prstGeom prst="rect">
            <a:avLst/>
          </a:prstGeom>
          <a:noFill/>
          <a:ln cap="flat" cmpd="sng" w="19050">
            <a:solidFill>
              <a:schemeClr val="dk2"/>
            </a:solidFill>
            <a:prstDash val="solid"/>
            <a:round/>
            <a:headEnd len="sm" w="sm" type="none"/>
            <a:tailEnd len="sm" w="sm" type="none"/>
          </a:ln>
        </p:spPr>
      </p:pic>
      <p:pic>
        <p:nvPicPr>
          <p:cNvPr id="275" name="Google Shape;275;p37"/>
          <p:cNvPicPr preferRelativeResize="0"/>
          <p:nvPr/>
        </p:nvPicPr>
        <p:blipFill rotWithShape="1">
          <a:blip r:embed="rId5">
            <a:alphaModFix/>
          </a:blip>
          <a:srcRect b="0" l="0" r="0" t="1273"/>
          <a:stretch/>
        </p:blipFill>
        <p:spPr>
          <a:xfrm>
            <a:off x="3283475" y="1113550"/>
            <a:ext cx="1859901" cy="1560000"/>
          </a:xfrm>
          <a:prstGeom prst="rect">
            <a:avLst/>
          </a:prstGeom>
          <a:noFill/>
          <a:ln cap="flat" cmpd="sng" w="19050">
            <a:solidFill>
              <a:schemeClr val="dk2"/>
            </a:solidFill>
            <a:prstDash val="solid"/>
            <a:round/>
            <a:headEnd len="sm" w="sm" type="none"/>
            <a:tailEnd len="sm" w="sm" type="none"/>
          </a:ln>
        </p:spPr>
      </p:pic>
      <p:pic>
        <p:nvPicPr>
          <p:cNvPr id="276" name="Google Shape;276;p37"/>
          <p:cNvPicPr preferRelativeResize="0"/>
          <p:nvPr/>
        </p:nvPicPr>
        <p:blipFill rotWithShape="1">
          <a:blip r:embed="rId6">
            <a:alphaModFix/>
          </a:blip>
          <a:srcRect b="0" l="0" r="0" t="1390"/>
          <a:stretch/>
        </p:blipFill>
        <p:spPr>
          <a:xfrm>
            <a:off x="3283475" y="3463815"/>
            <a:ext cx="1859898" cy="1159197"/>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
        <p:nvSpPr>
          <p:cNvPr id="287" name="Google Shape;287;p39"/>
          <p:cNvSpPr txBox="1"/>
          <p:nvPr>
            <p:ph idx="2" type="body"/>
          </p:nvPr>
        </p:nvSpPr>
        <p:spPr>
          <a:xfrm>
            <a:off x="4451400" y="712925"/>
            <a:ext cx="3999900" cy="38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523"/>
              <a:buFont typeface="Arial"/>
              <a:buNone/>
            </a:pPr>
            <a:r>
              <a:rPr lang="en" sz="765"/>
              <a:t>Correlation Analysis:</a:t>
            </a:r>
            <a:endParaRPr sz="765"/>
          </a:p>
          <a:p>
            <a:pPr indent="-277177" lvl="0" marL="457200" rtl="0" algn="l">
              <a:spcBef>
                <a:spcPts val="1200"/>
              </a:spcBef>
              <a:spcAft>
                <a:spcPts val="0"/>
              </a:spcAft>
              <a:buSzPts val="765"/>
              <a:buChar char="●"/>
            </a:pPr>
            <a:r>
              <a:rPr lang="en" sz="765"/>
              <a:t>Evaluated relationships between features using a correlation matrix.</a:t>
            </a:r>
            <a:endParaRPr sz="765"/>
          </a:p>
          <a:p>
            <a:pPr indent="-277177" lvl="0" marL="457200" rtl="0" algn="l">
              <a:spcBef>
                <a:spcPts val="0"/>
              </a:spcBef>
              <a:spcAft>
                <a:spcPts val="0"/>
              </a:spcAft>
              <a:buSzPts val="765"/>
              <a:buChar char="●"/>
            </a:pPr>
            <a:r>
              <a:rPr lang="en" sz="765"/>
              <a:t>Identified redundant or highly correlated variables for potential removal to reduce multicollinearity.</a:t>
            </a:r>
            <a:endParaRPr sz="765"/>
          </a:p>
          <a:p>
            <a:pPr indent="0" lvl="0" marL="0" rtl="0" algn="l">
              <a:spcBef>
                <a:spcPts val="1200"/>
              </a:spcBef>
              <a:spcAft>
                <a:spcPts val="0"/>
              </a:spcAft>
              <a:buClr>
                <a:schemeClr val="hlink"/>
              </a:buClr>
              <a:buSzPts val="523"/>
              <a:buFont typeface="Arial"/>
              <a:buNone/>
            </a:pPr>
            <a:r>
              <a:rPr lang="en" sz="765"/>
              <a:t>Feature Importance:</a:t>
            </a:r>
            <a:endParaRPr sz="765"/>
          </a:p>
          <a:p>
            <a:pPr indent="-277177" lvl="0" marL="457200" rtl="0" algn="l">
              <a:spcBef>
                <a:spcPts val="1200"/>
              </a:spcBef>
              <a:spcAft>
                <a:spcPts val="0"/>
              </a:spcAft>
              <a:buSzPts val="765"/>
              <a:buChar char="●"/>
            </a:pPr>
            <a:r>
              <a:rPr lang="en" sz="765"/>
              <a:t>Utilized Random Forest to rank features by their predictive importance.</a:t>
            </a:r>
            <a:endParaRPr sz="765"/>
          </a:p>
          <a:p>
            <a:pPr indent="-277177" lvl="0" marL="457200" rtl="0" algn="l">
              <a:spcBef>
                <a:spcPts val="0"/>
              </a:spcBef>
              <a:spcAft>
                <a:spcPts val="0"/>
              </a:spcAft>
              <a:buSzPts val="765"/>
              <a:buChar char="●"/>
            </a:pPr>
            <a:r>
              <a:rPr lang="en" sz="765"/>
              <a:t>Key features like Age, Medical Unit, and Died emerged as significant predictors.</a:t>
            </a:r>
            <a:endParaRPr sz="765"/>
          </a:p>
          <a:p>
            <a:pPr indent="0" lvl="0" marL="0" rtl="0" algn="l">
              <a:spcBef>
                <a:spcPts val="1200"/>
              </a:spcBef>
              <a:spcAft>
                <a:spcPts val="0"/>
              </a:spcAft>
              <a:buClr>
                <a:schemeClr val="hlink"/>
              </a:buClr>
              <a:buSzPts val="523"/>
              <a:buFont typeface="Arial"/>
              <a:buNone/>
            </a:pPr>
            <a:r>
              <a:rPr lang="en" sz="765"/>
              <a:t>Dimensionality Reduction:</a:t>
            </a:r>
            <a:endParaRPr sz="765"/>
          </a:p>
          <a:p>
            <a:pPr indent="-277177" lvl="0" marL="457200" rtl="0" algn="l">
              <a:spcBef>
                <a:spcPts val="1200"/>
              </a:spcBef>
              <a:spcAft>
                <a:spcPts val="0"/>
              </a:spcAft>
              <a:buSzPts val="765"/>
              <a:buChar char="●"/>
            </a:pPr>
            <a:r>
              <a:rPr lang="en" sz="765"/>
              <a:t>Insights from correlation and feature importance used to simplify the model.</a:t>
            </a:r>
            <a:endParaRPr sz="765"/>
          </a:p>
          <a:p>
            <a:pPr indent="-277177" lvl="0" marL="457200" rtl="0" algn="l">
              <a:spcBef>
                <a:spcPts val="0"/>
              </a:spcBef>
              <a:spcAft>
                <a:spcPts val="0"/>
              </a:spcAft>
              <a:buSzPts val="765"/>
              <a:buChar char="●"/>
            </a:pPr>
            <a:r>
              <a:rPr lang="en" sz="765"/>
              <a:t>Focused on top 10 most influential features for efficient model training and better interpretability.</a:t>
            </a:r>
            <a:endParaRPr sz="765"/>
          </a:p>
          <a:p>
            <a:pPr indent="0" lvl="0" marL="0" rtl="0" algn="l">
              <a:spcBef>
                <a:spcPts val="1200"/>
              </a:spcBef>
              <a:spcAft>
                <a:spcPts val="0"/>
              </a:spcAft>
              <a:buClr>
                <a:schemeClr val="hlink"/>
              </a:buClr>
              <a:buSzPts val="523"/>
              <a:buFont typeface="Arial"/>
              <a:buNone/>
            </a:pPr>
            <a:r>
              <a:rPr lang="en" sz="765"/>
              <a:t>Domain Expertise Integration:</a:t>
            </a:r>
            <a:endParaRPr sz="765"/>
          </a:p>
          <a:p>
            <a:pPr indent="-277177" lvl="0" marL="457200" rtl="0" algn="l">
              <a:spcBef>
                <a:spcPts val="1200"/>
              </a:spcBef>
              <a:spcAft>
                <a:spcPts val="0"/>
              </a:spcAft>
              <a:buSzPts val="765"/>
              <a:buChar char="●"/>
            </a:pPr>
            <a:r>
              <a:rPr lang="en" sz="765"/>
              <a:t>Ensured feature selection aligned with domain relevance (e.g., clinical significance of Pneumonia, Hypertension, and ICU).</a:t>
            </a:r>
            <a:endParaRPr sz="765"/>
          </a:p>
          <a:p>
            <a:pPr indent="0" lvl="0" marL="0" rtl="0" algn="l">
              <a:spcBef>
                <a:spcPts val="1200"/>
              </a:spcBef>
              <a:spcAft>
                <a:spcPts val="0"/>
              </a:spcAft>
              <a:buClr>
                <a:schemeClr val="hlink"/>
              </a:buClr>
              <a:buSzPts val="523"/>
              <a:buFont typeface="Arial"/>
              <a:buNone/>
            </a:pPr>
            <a:r>
              <a:rPr lang="en" sz="765"/>
              <a:t>Optimization Goals:</a:t>
            </a:r>
            <a:endParaRPr sz="765"/>
          </a:p>
          <a:p>
            <a:pPr indent="-277177" lvl="0" marL="457200" rtl="0" algn="l">
              <a:spcBef>
                <a:spcPts val="1200"/>
              </a:spcBef>
              <a:spcAft>
                <a:spcPts val="0"/>
              </a:spcAft>
              <a:buSzPts val="765"/>
              <a:buChar char="●"/>
            </a:pPr>
            <a:r>
              <a:rPr lang="en" sz="765"/>
              <a:t>Reduced overfitting risk by eliminating irrelevant/noisy features.</a:t>
            </a:r>
            <a:endParaRPr sz="765"/>
          </a:p>
          <a:p>
            <a:pPr indent="-277177" lvl="0" marL="457200" rtl="0" algn="l">
              <a:spcBef>
                <a:spcPts val="0"/>
              </a:spcBef>
              <a:spcAft>
                <a:spcPts val="0"/>
              </a:spcAft>
              <a:buSzPts val="765"/>
              <a:buChar char="●"/>
            </a:pPr>
            <a:r>
              <a:rPr lang="en" sz="765"/>
              <a:t>Enhanced model performance by prioritizing features with high predictive power.</a:t>
            </a:r>
            <a:endParaRPr sz="765"/>
          </a:p>
          <a:p>
            <a:pPr indent="0" lvl="0" marL="0" rtl="0" algn="l">
              <a:spcBef>
                <a:spcPts val="1200"/>
              </a:spcBef>
              <a:spcAft>
                <a:spcPts val="1200"/>
              </a:spcAft>
              <a:buClr>
                <a:schemeClr val="accent3"/>
              </a:buClr>
              <a:buSzPts val="523"/>
              <a:buFont typeface="Arial"/>
              <a:buNone/>
            </a:pPr>
            <a:r>
              <a:t/>
            </a:r>
            <a:endParaRPr sz="765"/>
          </a:p>
        </p:txBody>
      </p:sp>
      <p:sp>
        <p:nvSpPr>
          <p:cNvPr id="288" name="Google Shape;288;p39"/>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Selection</a:t>
            </a:r>
            <a:endParaRPr/>
          </a:p>
        </p:txBody>
      </p:sp>
      <p:pic>
        <p:nvPicPr>
          <p:cNvPr id="289" name="Google Shape;289;p39"/>
          <p:cNvPicPr preferRelativeResize="0"/>
          <p:nvPr/>
        </p:nvPicPr>
        <p:blipFill>
          <a:blip r:embed="rId3">
            <a:alphaModFix/>
          </a:blip>
          <a:stretch>
            <a:fillRect/>
          </a:stretch>
        </p:blipFill>
        <p:spPr>
          <a:xfrm>
            <a:off x="892788" y="780762"/>
            <a:ext cx="2329217" cy="2149626"/>
          </a:xfrm>
          <a:prstGeom prst="rect">
            <a:avLst/>
          </a:prstGeom>
          <a:noFill/>
          <a:ln cap="flat" cmpd="sng" w="19050">
            <a:solidFill>
              <a:schemeClr val="dk2"/>
            </a:solidFill>
            <a:prstDash val="solid"/>
            <a:round/>
            <a:headEnd len="sm" w="sm" type="none"/>
            <a:tailEnd len="sm" w="sm" type="none"/>
          </a:ln>
        </p:spPr>
      </p:pic>
      <p:pic>
        <p:nvPicPr>
          <p:cNvPr id="290" name="Google Shape;290;p39"/>
          <p:cNvPicPr preferRelativeResize="0"/>
          <p:nvPr/>
        </p:nvPicPr>
        <p:blipFill>
          <a:blip r:embed="rId4">
            <a:alphaModFix/>
          </a:blip>
          <a:stretch>
            <a:fillRect/>
          </a:stretch>
        </p:blipFill>
        <p:spPr>
          <a:xfrm>
            <a:off x="364813" y="3087900"/>
            <a:ext cx="3385172" cy="200232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0"/>
          <p:cNvSpPr txBox="1"/>
          <p:nvPr>
            <p:ph type="title"/>
          </p:nvPr>
        </p:nvSpPr>
        <p:spPr>
          <a:xfrm>
            <a:off x="311700" y="64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Selection</a:t>
            </a:r>
            <a:endParaRPr/>
          </a:p>
        </p:txBody>
      </p:sp>
      <p:sp>
        <p:nvSpPr>
          <p:cNvPr id="296" name="Google Shape;296;p40"/>
          <p:cNvSpPr txBox="1"/>
          <p:nvPr>
            <p:ph idx="1" type="body"/>
          </p:nvPr>
        </p:nvSpPr>
        <p:spPr>
          <a:xfrm>
            <a:off x="267300" y="771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hlink"/>
              </a:buClr>
              <a:buSzPts val="1100"/>
              <a:buFont typeface="Arial"/>
              <a:buNone/>
            </a:pPr>
            <a:r>
              <a:rPr b="1" lang="en" sz="1100">
                <a:solidFill>
                  <a:schemeClr val="hlink"/>
                </a:solidFill>
              </a:rPr>
              <a:t>Logistic Regression</a:t>
            </a:r>
            <a:r>
              <a:rPr lang="en" sz="1100">
                <a:solidFill>
                  <a:schemeClr val="hlink"/>
                </a:solidFill>
              </a:rPr>
              <a:t>:</a:t>
            </a:r>
            <a:endParaRPr sz="1100">
              <a:solidFill>
                <a:schemeClr val="hlink"/>
              </a:solidFill>
            </a:endParaRPr>
          </a:p>
          <a:p>
            <a:pPr indent="-298450" lvl="0" marL="457200" rtl="0" algn="l">
              <a:spcBef>
                <a:spcPts val="1200"/>
              </a:spcBef>
              <a:spcAft>
                <a:spcPts val="0"/>
              </a:spcAft>
              <a:buClr>
                <a:schemeClr val="hlink"/>
              </a:buClr>
              <a:buSzPts val="1100"/>
              <a:buFont typeface="DM Sans"/>
              <a:buChar char="●"/>
            </a:pPr>
            <a:r>
              <a:rPr lang="en" sz="1100">
                <a:solidFill>
                  <a:schemeClr val="hlink"/>
                </a:solidFill>
              </a:rPr>
              <a:t>Serves as a baseline model for comparison.</a:t>
            </a:r>
            <a:endParaRPr sz="1100">
              <a:solidFill>
                <a:schemeClr val="hlink"/>
              </a:solidFill>
            </a:endParaRPr>
          </a:p>
          <a:p>
            <a:pPr indent="-298450" lvl="0" marL="457200" rtl="0" algn="l">
              <a:spcBef>
                <a:spcPts val="0"/>
              </a:spcBef>
              <a:spcAft>
                <a:spcPts val="0"/>
              </a:spcAft>
              <a:buClr>
                <a:schemeClr val="hlink"/>
              </a:buClr>
              <a:buSzPts val="1100"/>
              <a:buFont typeface="DM Sans"/>
              <a:buChar char="●"/>
            </a:pPr>
            <a:r>
              <a:rPr lang="en" sz="1100">
                <a:solidFill>
                  <a:schemeClr val="hlink"/>
                </a:solidFill>
              </a:rPr>
              <a:t>Simplicity and interpretability make it a standard starting point for classification problems.</a:t>
            </a:r>
            <a:endParaRPr sz="1100">
              <a:solidFill>
                <a:schemeClr val="hlink"/>
              </a:solidFill>
            </a:endParaRPr>
          </a:p>
          <a:p>
            <a:pPr indent="-298450" lvl="0" marL="457200" rtl="0" algn="l">
              <a:spcBef>
                <a:spcPts val="0"/>
              </a:spcBef>
              <a:spcAft>
                <a:spcPts val="0"/>
              </a:spcAft>
              <a:buClr>
                <a:schemeClr val="hlink"/>
              </a:buClr>
              <a:buSzPts val="1100"/>
              <a:buFont typeface="DM Sans"/>
              <a:buChar char="●"/>
            </a:pPr>
            <a:r>
              <a:rPr lang="en" sz="1100">
                <a:solidFill>
                  <a:schemeClr val="hlink"/>
                </a:solidFill>
              </a:rPr>
              <a:t>Useful for understanding the impact of individual features.</a:t>
            </a:r>
            <a:endParaRPr sz="1100">
              <a:solidFill>
                <a:schemeClr val="hlink"/>
              </a:solidFill>
            </a:endParaRPr>
          </a:p>
          <a:p>
            <a:pPr indent="0" lvl="0" marL="0" rtl="0" algn="l">
              <a:spcBef>
                <a:spcPts val="1200"/>
              </a:spcBef>
              <a:spcAft>
                <a:spcPts val="0"/>
              </a:spcAft>
              <a:buClr>
                <a:schemeClr val="hlink"/>
              </a:buClr>
              <a:buSzPts val="1100"/>
              <a:buFont typeface="Arial"/>
              <a:buNone/>
            </a:pPr>
            <a:r>
              <a:rPr b="1" lang="en" sz="1100">
                <a:solidFill>
                  <a:schemeClr val="hlink"/>
                </a:solidFill>
              </a:rPr>
              <a:t>Random Forest</a:t>
            </a:r>
            <a:r>
              <a:rPr lang="en" sz="1100">
                <a:solidFill>
                  <a:schemeClr val="hlink"/>
                </a:solidFill>
              </a:rPr>
              <a:t>:</a:t>
            </a:r>
            <a:endParaRPr sz="1100">
              <a:solidFill>
                <a:schemeClr val="hlink"/>
              </a:solidFill>
            </a:endParaRPr>
          </a:p>
          <a:p>
            <a:pPr indent="-298450" lvl="0" marL="457200" rtl="0" algn="l">
              <a:spcBef>
                <a:spcPts val="1200"/>
              </a:spcBef>
              <a:spcAft>
                <a:spcPts val="0"/>
              </a:spcAft>
              <a:buClr>
                <a:schemeClr val="hlink"/>
              </a:buClr>
              <a:buSzPts val="1100"/>
              <a:buFont typeface="DM Sans"/>
              <a:buChar char="●"/>
            </a:pPr>
            <a:r>
              <a:rPr lang="en" sz="1100">
                <a:solidFill>
                  <a:schemeClr val="hlink"/>
                </a:solidFill>
              </a:rPr>
              <a:t>Selected for its ability to handle non-linear relationships and feature interactions.</a:t>
            </a:r>
            <a:endParaRPr sz="1100">
              <a:solidFill>
                <a:schemeClr val="hlink"/>
              </a:solidFill>
            </a:endParaRPr>
          </a:p>
          <a:p>
            <a:pPr indent="-298450" lvl="0" marL="457200" rtl="0" algn="l">
              <a:spcBef>
                <a:spcPts val="0"/>
              </a:spcBef>
              <a:spcAft>
                <a:spcPts val="0"/>
              </a:spcAft>
              <a:buClr>
                <a:schemeClr val="hlink"/>
              </a:buClr>
              <a:buSzPts val="1100"/>
              <a:buFont typeface="DM Sans"/>
              <a:buChar char="●"/>
            </a:pPr>
            <a:r>
              <a:rPr lang="en" sz="1100">
                <a:solidFill>
                  <a:schemeClr val="hlink"/>
                </a:solidFill>
              </a:rPr>
              <a:t>Robust to overfitting when tuned and provides insights into feature importance.</a:t>
            </a:r>
            <a:endParaRPr sz="1100">
              <a:solidFill>
                <a:schemeClr val="hlink"/>
              </a:solidFill>
            </a:endParaRPr>
          </a:p>
          <a:p>
            <a:pPr indent="0" lvl="0" marL="0" rtl="0" algn="l">
              <a:spcBef>
                <a:spcPts val="1200"/>
              </a:spcBef>
              <a:spcAft>
                <a:spcPts val="1200"/>
              </a:spcAft>
              <a:buNone/>
            </a:pPr>
            <a:r>
              <a:t/>
            </a:r>
            <a:endParaRPr/>
          </a:p>
        </p:txBody>
      </p:sp>
      <p:sp>
        <p:nvSpPr>
          <p:cNvPr id="297" name="Google Shape;297;p40"/>
          <p:cNvSpPr txBox="1"/>
          <p:nvPr>
            <p:ph idx="2" type="body"/>
          </p:nvPr>
        </p:nvSpPr>
        <p:spPr>
          <a:xfrm>
            <a:off x="4832400" y="771475"/>
            <a:ext cx="39999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hlink"/>
              </a:buClr>
              <a:buSzPts val="688"/>
              <a:buFont typeface="Arial"/>
              <a:buNone/>
            </a:pPr>
            <a:r>
              <a:rPr b="1" lang="en" sz="1075"/>
              <a:t>XGBoost:</a:t>
            </a:r>
            <a:endParaRPr b="1" sz="1075"/>
          </a:p>
          <a:p>
            <a:pPr indent="-296862" lvl="0" marL="457200" rtl="0" algn="l">
              <a:lnSpc>
                <a:spcPct val="105000"/>
              </a:lnSpc>
              <a:spcBef>
                <a:spcPts val="1200"/>
              </a:spcBef>
              <a:spcAft>
                <a:spcPts val="0"/>
              </a:spcAft>
              <a:buSzPts val="1075"/>
              <a:buChar char="●"/>
            </a:pPr>
            <a:r>
              <a:rPr lang="en" sz="1075"/>
              <a:t>Known for its state-of-the-art performance in structured data problems.</a:t>
            </a:r>
            <a:endParaRPr sz="1075"/>
          </a:p>
          <a:p>
            <a:pPr indent="-296862" lvl="0" marL="457200" rtl="0" algn="l">
              <a:lnSpc>
                <a:spcPct val="105000"/>
              </a:lnSpc>
              <a:spcBef>
                <a:spcPts val="0"/>
              </a:spcBef>
              <a:spcAft>
                <a:spcPts val="0"/>
              </a:spcAft>
              <a:buSzPts val="1075"/>
              <a:buChar char="●"/>
            </a:pPr>
            <a:r>
              <a:rPr lang="en" sz="1075"/>
              <a:t>Highly efficient with built-in regularization techniques to reduce overfitting.</a:t>
            </a:r>
            <a:endParaRPr sz="1075"/>
          </a:p>
          <a:p>
            <a:pPr indent="-296862" lvl="0" marL="457200" rtl="0" algn="l">
              <a:lnSpc>
                <a:spcPct val="105000"/>
              </a:lnSpc>
              <a:spcBef>
                <a:spcPts val="0"/>
              </a:spcBef>
              <a:spcAft>
                <a:spcPts val="0"/>
              </a:spcAft>
              <a:buSzPts val="1075"/>
              <a:buChar char="●"/>
            </a:pPr>
            <a:r>
              <a:rPr lang="en" sz="1075"/>
              <a:t>Often outperforms other models in classification tasks.</a:t>
            </a:r>
            <a:endParaRPr sz="1075"/>
          </a:p>
          <a:p>
            <a:pPr indent="0" lvl="0" marL="0" rtl="0" algn="l">
              <a:lnSpc>
                <a:spcPct val="105000"/>
              </a:lnSpc>
              <a:spcBef>
                <a:spcPts val="1200"/>
              </a:spcBef>
              <a:spcAft>
                <a:spcPts val="0"/>
              </a:spcAft>
              <a:buClr>
                <a:schemeClr val="hlink"/>
              </a:buClr>
              <a:buSzPts val="688"/>
              <a:buFont typeface="Arial"/>
              <a:buNone/>
            </a:pPr>
            <a:r>
              <a:rPr b="1" lang="en" sz="1075"/>
              <a:t>Voting Classifier:</a:t>
            </a:r>
            <a:endParaRPr b="1" sz="1075"/>
          </a:p>
          <a:p>
            <a:pPr indent="-296862" lvl="0" marL="457200" rtl="0" algn="l">
              <a:lnSpc>
                <a:spcPct val="105000"/>
              </a:lnSpc>
              <a:spcBef>
                <a:spcPts val="1200"/>
              </a:spcBef>
              <a:spcAft>
                <a:spcPts val="0"/>
              </a:spcAft>
              <a:buSzPts val="1075"/>
              <a:buChar char="●"/>
            </a:pPr>
            <a:r>
              <a:rPr lang="en" sz="1075"/>
              <a:t>Combines the predictions of multiple models to improve stability and accuracy.</a:t>
            </a:r>
            <a:endParaRPr sz="1075"/>
          </a:p>
          <a:p>
            <a:pPr indent="-296862" lvl="0" marL="457200" rtl="0" algn="l">
              <a:lnSpc>
                <a:spcPct val="105000"/>
              </a:lnSpc>
              <a:spcBef>
                <a:spcPts val="0"/>
              </a:spcBef>
              <a:spcAft>
                <a:spcPts val="0"/>
              </a:spcAft>
              <a:buSzPts val="1075"/>
              <a:buChar char="●"/>
            </a:pPr>
            <a:r>
              <a:rPr lang="en" sz="1075"/>
              <a:t>Selected to explore the potential benefits of ensemble learning over individual models.</a:t>
            </a:r>
            <a:endParaRPr sz="1075"/>
          </a:p>
          <a:p>
            <a:pPr indent="0" lvl="0" marL="0" rtl="0" algn="l">
              <a:lnSpc>
                <a:spcPct val="105000"/>
              </a:lnSpc>
              <a:spcBef>
                <a:spcPts val="1200"/>
              </a:spcBef>
              <a:spcAft>
                <a:spcPts val="0"/>
              </a:spcAft>
              <a:buClr>
                <a:schemeClr val="hlink"/>
              </a:buClr>
              <a:buSzPts val="688"/>
              <a:buFont typeface="Arial"/>
              <a:buNone/>
            </a:pPr>
            <a:r>
              <a:rPr b="1" lang="en" sz="1075"/>
              <a:t>Neural Network:</a:t>
            </a:r>
            <a:endParaRPr b="1" sz="1075"/>
          </a:p>
          <a:p>
            <a:pPr indent="-296862" lvl="0" marL="457200" rtl="0" algn="l">
              <a:lnSpc>
                <a:spcPct val="105000"/>
              </a:lnSpc>
              <a:spcBef>
                <a:spcPts val="1200"/>
              </a:spcBef>
              <a:spcAft>
                <a:spcPts val="0"/>
              </a:spcAft>
              <a:buSzPts val="1075"/>
              <a:buChar char="●"/>
            </a:pPr>
            <a:r>
              <a:rPr lang="en" sz="1075"/>
              <a:t>Chosen for its ability to model complex non-linear relationships.</a:t>
            </a:r>
            <a:endParaRPr sz="1075"/>
          </a:p>
          <a:p>
            <a:pPr indent="-296862" lvl="0" marL="457200" rtl="0" algn="l">
              <a:lnSpc>
                <a:spcPct val="105000"/>
              </a:lnSpc>
              <a:spcBef>
                <a:spcPts val="0"/>
              </a:spcBef>
              <a:spcAft>
                <a:spcPts val="0"/>
              </a:spcAft>
              <a:buSzPts val="1075"/>
              <a:buChar char="●"/>
            </a:pPr>
            <a:r>
              <a:rPr lang="en" sz="1075"/>
              <a:t>Particularly useful when features may interact in highly non-linear ways.</a:t>
            </a:r>
            <a:endParaRPr sz="1075"/>
          </a:p>
          <a:p>
            <a:pPr indent="0" lvl="0" marL="0" rtl="0" algn="l">
              <a:lnSpc>
                <a:spcPct val="105000"/>
              </a:lnSpc>
              <a:spcBef>
                <a:spcPts val="1200"/>
              </a:spcBef>
              <a:spcAft>
                <a:spcPts val="1200"/>
              </a:spcAft>
              <a:buSzPts val="688"/>
              <a:buNone/>
            </a:pPr>
            <a:r>
              <a:t/>
            </a:r>
            <a:endParaRPr sz="1075"/>
          </a:p>
        </p:txBody>
      </p:sp>
    </p:spTree>
  </p:cSld>
  <p:clrMapOvr>
    <a:masterClrMapping/>
  </p:clrMapOvr>
</p:sld>
</file>

<file path=ppt/theme/theme1.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